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4"/>
  </p:sldMasterIdLst>
  <p:notesMasterIdLst>
    <p:notesMasterId r:id="rId39"/>
  </p:notesMasterIdLst>
  <p:handoutMasterIdLst>
    <p:handoutMasterId r:id="rId40"/>
  </p:handoutMasterIdLst>
  <p:sldIdLst>
    <p:sldId id="256" r:id="rId5"/>
    <p:sldId id="266" r:id="rId6"/>
    <p:sldId id="271" r:id="rId7"/>
    <p:sldId id="282" r:id="rId8"/>
    <p:sldId id="283" r:id="rId9"/>
    <p:sldId id="303" r:id="rId10"/>
    <p:sldId id="277" r:id="rId11"/>
    <p:sldId id="278" r:id="rId12"/>
    <p:sldId id="279" r:id="rId13"/>
    <p:sldId id="280" r:id="rId14"/>
    <p:sldId id="304" r:id="rId15"/>
    <p:sldId id="306" r:id="rId16"/>
    <p:sldId id="281" r:id="rId17"/>
    <p:sldId id="284" r:id="rId18"/>
    <p:sldId id="285" r:id="rId19"/>
    <p:sldId id="294" r:id="rId20"/>
    <p:sldId id="308" r:id="rId21"/>
    <p:sldId id="309" r:id="rId22"/>
    <p:sldId id="269" r:id="rId23"/>
    <p:sldId id="288" r:id="rId24"/>
    <p:sldId id="289" r:id="rId25"/>
    <p:sldId id="290" r:id="rId26"/>
    <p:sldId id="291" r:id="rId27"/>
    <p:sldId id="292" r:id="rId28"/>
    <p:sldId id="307" r:id="rId29"/>
    <p:sldId id="293" r:id="rId30"/>
    <p:sldId id="296" r:id="rId31"/>
    <p:sldId id="297" r:id="rId32"/>
    <p:sldId id="298" r:id="rId33"/>
    <p:sldId id="299" r:id="rId34"/>
    <p:sldId id="286" r:id="rId35"/>
    <p:sldId id="300" r:id="rId36"/>
    <p:sldId id="301" r:id="rId37"/>
    <p:sldId id="30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A532CB5-031E-B651-3190-9BF30918BEFB}" name="Rafferty Leung" initials="RL" userId="S::rafleung@ucdavis.edu::f86cb76e-1a11-4604-ac9a-924b40e892f6"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49" autoAdjust="0"/>
    <p:restoredTop sz="95441" autoAdjust="0"/>
  </p:normalViewPr>
  <p:slideViewPr>
    <p:cSldViewPr snapToGrid="0">
      <p:cViewPr varScale="1">
        <p:scale>
          <a:sx n="108" d="100"/>
          <a:sy n="108" d="100"/>
        </p:scale>
        <p:origin x="640" y="20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2" d="100"/>
          <a:sy n="62" d="100"/>
        </p:scale>
        <p:origin x="3154" y="7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45"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raffertyleung/Desktop/cs691/chart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raffertyleung/Desktop/cs691/chart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raffertyleung/Desktop/cs691/chart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raffertyleung/Desktop/cs691/charts.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Team Velocity (January 23, 2023 – March 10, 2023)</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Velocity!$B$1</c:f>
              <c:strCache>
                <c:ptCount val="1"/>
                <c:pt idx="0">
                  <c:v>Story Points</c:v>
                </c:pt>
              </c:strCache>
            </c:strRef>
          </c:tx>
          <c:spPr>
            <a:solidFill>
              <a:schemeClr val="accent1"/>
            </a:solidFill>
            <a:ln>
              <a:noFill/>
            </a:ln>
            <a:effectLst/>
          </c:spPr>
          <c:invertIfNegative val="0"/>
          <c:cat>
            <c:strRef>
              <c:f>Velocity!$A$2:$A$4</c:f>
              <c:strCache>
                <c:ptCount val="3"/>
                <c:pt idx="0">
                  <c:v>Catalyst 1a</c:v>
                </c:pt>
                <c:pt idx="1">
                  <c:v>Catalyst 1b</c:v>
                </c:pt>
                <c:pt idx="2">
                  <c:v>Catalyst 1c</c:v>
                </c:pt>
              </c:strCache>
            </c:strRef>
          </c:cat>
          <c:val>
            <c:numRef>
              <c:f>Velocity!$B$2:$B$4</c:f>
              <c:numCache>
                <c:formatCode>General</c:formatCode>
                <c:ptCount val="3"/>
                <c:pt idx="0">
                  <c:v>71</c:v>
                </c:pt>
                <c:pt idx="1">
                  <c:v>44</c:v>
                </c:pt>
                <c:pt idx="2">
                  <c:v>27</c:v>
                </c:pt>
              </c:numCache>
            </c:numRef>
          </c:val>
          <c:extLst>
            <c:ext xmlns:c16="http://schemas.microsoft.com/office/drawing/2014/chart" uri="{C3380CC4-5D6E-409C-BE32-E72D297353CC}">
              <c16:uniqueId val="{00000000-3971-FF45-9AAB-E14076EE86B7}"/>
            </c:ext>
          </c:extLst>
        </c:ser>
        <c:ser>
          <c:idx val="1"/>
          <c:order val="1"/>
          <c:tx>
            <c:strRef>
              <c:f>Velocity!$C$1</c:f>
              <c:strCache>
                <c:ptCount val="1"/>
                <c:pt idx="0">
                  <c:v>Story Points Completed</c:v>
                </c:pt>
              </c:strCache>
            </c:strRef>
          </c:tx>
          <c:spPr>
            <a:solidFill>
              <a:schemeClr val="accent2"/>
            </a:solidFill>
            <a:ln>
              <a:noFill/>
            </a:ln>
            <a:effectLst/>
          </c:spPr>
          <c:invertIfNegative val="0"/>
          <c:cat>
            <c:strRef>
              <c:f>Velocity!$A$2:$A$4</c:f>
              <c:strCache>
                <c:ptCount val="3"/>
                <c:pt idx="0">
                  <c:v>Catalyst 1a</c:v>
                </c:pt>
                <c:pt idx="1">
                  <c:v>Catalyst 1b</c:v>
                </c:pt>
                <c:pt idx="2">
                  <c:v>Catalyst 1c</c:v>
                </c:pt>
              </c:strCache>
            </c:strRef>
          </c:cat>
          <c:val>
            <c:numRef>
              <c:f>Velocity!$C$2:$C$4</c:f>
              <c:numCache>
                <c:formatCode>General</c:formatCode>
                <c:ptCount val="3"/>
                <c:pt idx="0">
                  <c:v>71</c:v>
                </c:pt>
                <c:pt idx="1">
                  <c:v>44</c:v>
                </c:pt>
                <c:pt idx="2">
                  <c:v>26</c:v>
                </c:pt>
              </c:numCache>
            </c:numRef>
          </c:val>
          <c:extLst>
            <c:ext xmlns:c16="http://schemas.microsoft.com/office/drawing/2014/chart" uri="{C3380CC4-5D6E-409C-BE32-E72D297353CC}">
              <c16:uniqueId val="{00000001-3971-FF45-9AAB-E14076EE86B7}"/>
            </c:ext>
          </c:extLst>
        </c:ser>
        <c:dLbls>
          <c:showLegendKey val="0"/>
          <c:showVal val="0"/>
          <c:showCatName val="0"/>
          <c:showSerName val="0"/>
          <c:showPercent val="0"/>
          <c:showBubbleSize val="0"/>
        </c:dLbls>
        <c:gapWidth val="219"/>
        <c:overlap val="-27"/>
        <c:axId val="74147455"/>
        <c:axId val="2102812784"/>
      </c:barChart>
      <c:catAx>
        <c:axId val="7414745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2812784"/>
        <c:crosses val="autoZero"/>
        <c:auto val="1"/>
        <c:lblAlgn val="ctr"/>
        <c:lblOffset val="100"/>
        <c:noMultiLvlLbl val="0"/>
      </c:catAx>
      <c:valAx>
        <c:axId val="21028127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Story Points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14745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Total Story Points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A7D-9544-ABD0-595152BED3F2}"/>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9A7D-9544-ABD0-595152BED3F2}"/>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9A7D-9544-ABD0-595152BED3F2}"/>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9A7D-9544-ABD0-595152BED3F2}"/>
              </c:ext>
            </c:extLst>
          </c:dPt>
          <c:cat>
            <c:strRef>
              <c:f>Sheet1!$A$2:$A$5</c:f>
              <c:strCache>
                <c:ptCount val="4"/>
                <c:pt idx="0">
                  <c:v>Completed- Catalyst 1a</c:v>
                </c:pt>
                <c:pt idx="1">
                  <c:v>Completed- Catalyst 1b</c:v>
                </c:pt>
                <c:pt idx="2">
                  <c:v>Completed- Catalyst 1c</c:v>
                </c:pt>
                <c:pt idx="3">
                  <c:v>Incomplete - Catalyst 1</c:v>
                </c:pt>
              </c:strCache>
            </c:strRef>
          </c:cat>
          <c:val>
            <c:numRef>
              <c:f>Sheet1!$B$2:$B$5</c:f>
              <c:numCache>
                <c:formatCode>General</c:formatCode>
                <c:ptCount val="4"/>
                <c:pt idx="0">
                  <c:v>71</c:v>
                </c:pt>
                <c:pt idx="1">
                  <c:v>44</c:v>
                </c:pt>
                <c:pt idx="2">
                  <c:v>26</c:v>
                </c:pt>
                <c:pt idx="3">
                  <c:v>1</c:v>
                </c:pt>
              </c:numCache>
            </c:numRef>
          </c:val>
          <c:extLst>
            <c:ext xmlns:c16="http://schemas.microsoft.com/office/drawing/2014/chart" uri="{C3380CC4-5D6E-409C-BE32-E72D297353CC}">
              <c16:uniqueId val="{00000000-8A3E-4B43-947F-23E171FF71E0}"/>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Catalyst 1a (January 23, 2023 - February 6, 2023):  Burn Down Chart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'Sprint 1a'!$E$1</c:f>
              <c:strCache>
                <c:ptCount val="1"/>
                <c:pt idx="0">
                  <c:v>Work Scope</c:v>
                </c:pt>
              </c:strCache>
            </c:strRef>
          </c:tx>
          <c:spPr>
            <a:ln w="28575" cap="rnd">
              <a:solidFill>
                <a:schemeClr val="accent1"/>
              </a:solidFill>
              <a:round/>
            </a:ln>
            <a:effectLst/>
          </c:spPr>
          <c:marker>
            <c:symbol val="none"/>
          </c:marker>
          <c:cat>
            <c:numRef>
              <c:f>'Sprint 1a'!$A$2:$A$13</c:f>
              <c:numCache>
                <c:formatCode>m/d/yy</c:formatCode>
                <c:ptCount val="12"/>
                <c:pt idx="0">
                  <c:v>44949</c:v>
                </c:pt>
                <c:pt idx="1">
                  <c:v>44949</c:v>
                </c:pt>
                <c:pt idx="2">
                  <c:v>44951</c:v>
                </c:pt>
                <c:pt idx="3">
                  <c:v>44951</c:v>
                </c:pt>
                <c:pt idx="4">
                  <c:v>44953</c:v>
                </c:pt>
                <c:pt idx="5">
                  <c:v>44953</c:v>
                </c:pt>
                <c:pt idx="6">
                  <c:v>44958</c:v>
                </c:pt>
                <c:pt idx="7">
                  <c:v>44960</c:v>
                </c:pt>
                <c:pt idx="8">
                  <c:v>44962</c:v>
                </c:pt>
                <c:pt idx="9">
                  <c:v>44962</c:v>
                </c:pt>
                <c:pt idx="10">
                  <c:v>44963</c:v>
                </c:pt>
                <c:pt idx="11">
                  <c:v>44963</c:v>
                </c:pt>
              </c:numCache>
            </c:numRef>
          </c:cat>
          <c:val>
            <c:numRef>
              <c:f>'Sprint 1a'!$E$2:$E$13</c:f>
              <c:numCache>
                <c:formatCode>General</c:formatCode>
                <c:ptCount val="12"/>
                <c:pt idx="0">
                  <c:v>71</c:v>
                </c:pt>
                <c:pt idx="1">
                  <c:v>71</c:v>
                </c:pt>
                <c:pt idx="2">
                  <c:v>71</c:v>
                </c:pt>
                <c:pt idx="3">
                  <c:v>71</c:v>
                </c:pt>
                <c:pt idx="4">
                  <c:v>71</c:v>
                </c:pt>
                <c:pt idx="5">
                  <c:v>71</c:v>
                </c:pt>
                <c:pt idx="6">
                  <c:v>71</c:v>
                </c:pt>
                <c:pt idx="7">
                  <c:v>71</c:v>
                </c:pt>
                <c:pt idx="8">
                  <c:v>71</c:v>
                </c:pt>
                <c:pt idx="9">
                  <c:v>71</c:v>
                </c:pt>
                <c:pt idx="10">
                  <c:v>71</c:v>
                </c:pt>
                <c:pt idx="11">
                  <c:v>71</c:v>
                </c:pt>
              </c:numCache>
            </c:numRef>
          </c:val>
          <c:smooth val="0"/>
          <c:extLst>
            <c:ext xmlns:c16="http://schemas.microsoft.com/office/drawing/2014/chart" uri="{C3380CC4-5D6E-409C-BE32-E72D297353CC}">
              <c16:uniqueId val="{00000000-D524-E14B-B466-4C0B1D231BDC}"/>
            </c:ext>
          </c:extLst>
        </c:ser>
        <c:ser>
          <c:idx val="1"/>
          <c:order val="1"/>
          <c:tx>
            <c:strRef>
              <c:f>'Sprint 1a'!$F$1</c:f>
              <c:strCache>
                <c:ptCount val="1"/>
                <c:pt idx="0">
                  <c:v>Remaining Work</c:v>
                </c:pt>
              </c:strCache>
            </c:strRef>
          </c:tx>
          <c:spPr>
            <a:ln w="28575" cap="rnd">
              <a:solidFill>
                <a:schemeClr val="accent2"/>
              </a:solidFill>
              <a:round/>
            </a:ln>
            <a:effectLst/>
          </c:spPr>
          <c:marker>
            <c:symbol val="none"/>
          </c:marker>
          <c:cat>
            <c:numRef>
              <c:f>'Sprint 1a'!$A$2:$A$13</c:f>
              <c:numCache>
                <c:formatCode>m/d/yy</c:formatCode>
                <c:ptCount val="12"/>
                <c:pt idx="0">
                  <c:v>44949</c:v>
                </c:pt>
                <c:pt idx="1">
                  <c:v>44949</c:v>
                </c:pt>
                <c:pt idx="2">
                  <c:v>44951</c:v>
                </c:pt>
                <c:pt idx="3">
                  <c:v>44951</c:v>
                </c:pt>
                <c:pt idx="4">
                  <c:v>44953</c:v>
                </c:pt>
                <c:pt idx="5">
                  <c:v>44953</c:v>
                </c:pt>
                <c:pt idx="6">
                  <c:v>44958</c:v>
                </c:pt>
                <c:pt idx="7">
                  <c:v>44960</c:v>
                </c:pt>
                <c:pt idx="8">
                  <c:v>44962</c:v>
                </c:pt>
                <c:pt idx="9">
                  <c:v>44962</c:v>
                </c:pt>
                <c:pt idx="10">
                  <c:v>44963</c:v>
                </c:pt>
                <c:pt idx="11">
                  <c:v>44963</c:v>
                </c:pt>
              </c:numCache>
            </c:numRef>
          </c:cat>
          <c:val>
            <c:numRef>
              <c:f>'Sprint 1a'!$F$2:$F$13</c:f>
              <c:numCache>
                <c:formatCode>General</c:formatCode>
                <c:ptCount val="12"/>
                <c:pt idx="0">
                  <c:v>63</c:v>
                </c:pt>
                <c:pt idx="1">
                  <c:v>61</c:v>
                </c:pt>
                <c:pt idx="2">
                  <c:v>56</c:v>
                </c:pt>
                <c:pt idx="3">
                  <c:v>48</c:v>
                </c:pt>
                <c:pt idx="4">
                  <c:v>43</c:v>
                </c:pt>
                <c:pt idx="5">
                  <c:v>35</c:v>
                </c:pt>
                <c:pt idx="6">
                  <c:v>27</c:v>
                </c:pt>
                <c:pt idx="7">
                  <c:v>19</c:v>
                </c:pt>
                <c:pt idx="8">
                  <c:v>16</c:v>
                </c:pt>
                <c:pt idx="9">
                  <c:v>8</c:v>
                </c:pt>
                <c:pt idx="10">
                  <c:v>3</c:v>
                </c:pt>
                <c:pt idx="11">
                  <c:v>0</c:v>
                </c:pt>
              </c:numCache>
            </c:numRef>
          </c:val>
          <c:smooth val="0"/>
          <c:extLst>
            <c:ext xmlns:c16="http://schemas.microsoft.com/office/drawing/2014/chart" uri="{C3380CC4-5D6E-409C-BE32-E72D297353CC}">
              <c16:uniqueId val="{00000001-D524-E14B-B466-4C0B1D231BDC}"/>
            </c:ext>
          </c:extLst>
        </c:ser>
        <c:dLbls>
          <c:showLegendKey val="0"/>
          <c:showVal val="0"/>
          <c:showCatName val="0"/>
          <c:showSerName val="0"/>
          <c:showPercent val="0"/>
          <c:showBubbleSize val="0"/>
        </c:dLbls>
        <c:smooth val="0"/>
        <c:axId val="2103334048"/>
        <c:axId val="2103129088"/>
      </c:lineChart>
      <c:dateAx>
        <c:axId val="210333404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Date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m/d/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3129088"/>
        <c:crosses val="autoZero"/>
        <c:auto val="1"/>
        <c:lblOffset val="100"/>
        <c:baseTimeUnit val="days"/>
      </c:dateAx>
      <c:valAx>
        <c:axId val="21031290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Story Point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33340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Catalyst 1b (February 6, 2023 - February 20, 2023): Burn Down</a:t>
            </a:r>
            <a:r>
              <a:rPr lang="en-US" baseline="0" dirty="0"/>
              <a:t> Chart</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'Sprint 1b'!$E$1</c:f>
              <c:strCache>
                <c:ptCount val="1"/>
                <c:pt idx="0">
                  <c:v>Work Scope</c:v>
                </c:pt>
              </c:strCache>
            </c:strRef>
          </c:tx>
          <c:spPr>
            <a:ln w="28575" cap="rnd">
              <a:solidFill>
                <a:schemeClr val="accent1"/>
              </a:solidFill>
              <a:round/>
            </a:ln>
            <a:effectLst/>
          </c:spPr>
          <c:marker>
            <c:symbol val="none"/>
          </c:marker>
          <c:cat>
            <c:numRef>
              <c:f>'Sprint 1b'!$A$2:$A$8</c:f>
              <c:numCache>
                <c:formatCode>m/d/yy</c:formatCode>
                <c:ptCount val="7"/>
                <c:pt idx="0">
                  <c:v>44963</c:v>
                </c:pt>
                <c:pt idx="1">
                  <c:v>44965</c:v>
                </c:pt>
                <c:pt idx="2">
                  <c:v>44965</c:v>
                </c:pt>
                <c:pt idx="3">
                  <c:v>44967</c:v>
                </c:pt>
                <c:pt idx="4">
                  <c:v>44972</c:v>
                </c:pt>
                <c:pt idx="5">
                  <c:v>44977</c:v>
                </c:pt>
                <c:pt idx="6">
                  <c:v>44977</c:v>
                </c:pt>
              </c:numCache>
            </c:numRef>
          </c:cat>
          <c:val>
            <c:numRef>
              <c:f>'Sprint 1b'!$E$2:$E$8</c:f>
              <c:numCache>
                <c:formatCode>General</c:formatCode>
                <c:ptCount val="7"/>
                <c:pt idx="0">
                  <c:v>44</c:v>
                </c:pt>
                <c:pt idx="1">
                  <c:v>44</c:v>
                </c:pt>
                <c:pt idx="2">
                  <c:v>44</c:v>
                </c:pt>
                <c:pt idx="3">
                  <c:v>44</c:v>
                </c:pt>
                <c:pt idx="4">
                  <c:v>44</c:v>
                </c:pt>
                <c:pt idx="5">
                  <c:v>44</c:v>
                </c:pt>
                <c:pt idx="6">
                  <c:v>44</c:v>
                </c:pt>
              </c:numCache>
            </c:numRef>
          </c:val>
          <c:smooth val="0"/>
          <c:extLst>
            <c:ext xmlns:c16="http://schemas.microsoft.com/office/drawing/2014/chart" uri="{C3380CC4-5D6E-409C-BE32-E72D297353CC}">
              <c16:uniqueId val="{00000000-D543-ED46-B305-895748DB6490}"/>
            </c:ext>
          </c:extLst>
        </c:ser>
        <c:ser>
          <c:idx val="1"/>
          <c:order val="1"/>
          <c:tx>
            <c:strRef>
              <c:f>'Sprint 1b'!$F$1</c:f>
              <c:strCache>
                <c:ptCount val="1"/>
                <c:pt idx="0">
                  <c:v>Remaining Work</c:v>
                </c:pt>
              </c:strCache>
            </c:strRef>
          </c:tx>
          <c:spPr>
            <a:ln w="28575" cap="rnd">
              <a:solidFill>
                <a:schemeClr val="accent2"/>
              </a:solidFill>
              <a:round/>
            </a:ln>
            <a:effectLst/>
          </c:spPr>
          <c:marker>
            <c:symbol val="none"/>
          </c:marker>
          <c:cat>
            <c:numRef>
              <c:f>'Sprint 1b'!$A$2:$A$8</c:f>
              <c:numCache>
                <c:formatCode>m/d/yy</c:formatCode>
                <c:ptCount val="7"/>
                <c:pt idx="0">
                  <c:v>44963</c:v>
                </c:pt>
                <c:pt idx="1">
                  <c:v>44965</c:v>
                </c:pt>
                <c:pt idx="2">
                  <c:v>44965</c:v>
                </c:pt>
                <c:pt idx="3">
                  <c:v>44967</c:v>
                </c:pt>
                <c:pt idx="4">
                  <c:v>44972</c:v>
                </c:pt>
                <c:pt idx="5">
                  <c:v>44977</c:v>
                </c:pt>
                <c:pt idx="6">
                  <c:v>44977</c:v>
                </c:pt>
              </c:numCache>
            </c:numRef>
          </c:cat>
          <c:val>
            <c:numRef>
              <c:f>'Sprint 1b'!$F$2:$F$8</c:f>
              <c:numCache>
                <c:formatCode>General</c:formatCode>
                <c:ptCount val="7"/>
                <c:pt idx="0">
                  <c:v>43</c:v>
                </c:pt>
                <c:pt idx="1">
                  <c:v>35</c:v>
                </c:pt>
                <c:pt idx="2">
                  <c:v>27</c:v>
                </c:pt>
                <c:pt idx="3">
                  <c:v>19</c:v>
                </c:pt>
                <c:pt idx="4">
                  <c:v>11</c:v>
                </c:pt>
                <c:pt idx="5">
                  <c:v>8</c:v>
                </c:pt>
                <c:pt idx="6">
                  <c:v>0</c:v>
                </c:pt>
              </c:numCache>
            </c:numRef>
          </c:val>
          <c:smooth val="0"/>
          <c:extLst>
            <c:ext xmlns:c16="http://schemas.microsoft.com/office/drawing/2014/chart" uri="{C3380CC4-5D6E-409C-BE32-E72D297353CC}">
              <c16:uniqueId val="{00000001-D543-ED46-B305-895748DB6490}"/>
            </c:ext>
          </c:extLst>
        </c:ser>
        <c:dLbls>
          <c:showLegendKey val="0"/>
          <c:showVal val="0"/>
          <c:showCatName val="0"/>
          <c:showSerName val="0"/>
          <c:showPercent val="0"/>
          <c:showBubbleSize val="0"/>
        </c:dLbls>
        <c:smooth val="0"/>
        <c:axId val="50700079"/>
        <c:axId val="50701807"/>
      </c:lineChart>
      <c:dateAx>
        <c:axId val="50700079"/>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Date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m/d/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701807"/>
        <c:crosses val="autoZero"/>
        <c:auto val="1"/>
        <c:lblOffset val="100"/>
        <c:baseTimeUnit val="days"/>
      </c:dateAx>
      <c:valAx>
        <c:axId val="5070180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Story Points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70007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Catalyst 1c (February 20, 2023 - March 10, 2023):  Burn Down Chart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'Sprint 1c'!$E$1</c:f>
              <c:strCache>
                <c:ptCount val="1"/>
                <c:pt idx="0">
                  <c:v>Work Scope</c:v>
                </c:pt>
              </c:strCache>
            </c:strRef>
          </c:tx>
          <c:spPr>
            <a:ln w="28575" cap="rnd">
              <a:solidFill>
                <a:schemeClr val="accent1"/>
              </a:solidFill>
              <a:round/>
            </a:ln>
            <a:effectLst/>
          </c:spPr>
          <c:marker>
            <c:symbol val="none"/>
          </c:marker>
          <c:cat>
            <c:numRef>
              <c:f>'Sprint 1c'!$A$2:$A$7</c:f>
              <c:numCache>
                <c:formatCode>m/d/yy</c:formatCode>
                <c:ptCount val="6"/>
                <c:pt idx="0">
                  <c:v>44980</c:v>
                </c:pt>
                <c:pt idx="1">
                  <c:v>44981</c:v>
                </c:pt>
                <c:pt idx="2">
                  <c:v>44983</c:v>
                </c:pt>
                <c:pt idx="3">
                  <c:v>44990</c:v>
                </c:pt>
                <c:pt idx="4">
                  <c:v>44990</c:v>
                </c:pt>
                <c:pt idx="5">
                  <c:v>44991</c:v>
                </c:pt>
              </c:numCache>
            </c:numRef>
          </c:cat>
          <c:val>
            <c:numRef>
              <c:f>'Sprint 1c'!$E$2:$E$7</c:f>
              <c:numCache>
                <c:formatCode>General</c:formatCode>
                <c:ptCount val="6"/>
                <c:pt idx="0">
                  <c:v>19</c:v>
                </c:pt>
                <c:pt idx="1">
                  <c:v>27</c:v>
                </c:pt>
                <c:pt idx="2">
                  <c:v>27</c:v>
                </c:pt>
                <c:pt idx="3">
                  <c:v>27</c:v>
                </c:pt>
                <c:pt idx="4">
                  <c:v>27</c:v>
                </c:pt>
                <c:pt idx="5">
                  <c:v>27</c:v>
                </c:pt>
              </c:numCache>
            </c:numRef>
          </c:val>
          <c:smooth val="0"/>
          <c:extLst>
            <c:ext xmlns:c16="http://schemas.microsoft.com/office/drawing/2014/chart" uri="{C3380CC4-5D6E-409C-BE32-E72D297353CC}">
              <c16:uniqueId val="{00000000-78DD-044C-8929-CF9988BA93C0}"/>
            </c:ext>
          </c:extLst>
        </c:ser>
        <c:ser>
          <c:idx val="1"/>
          <c:order val="1"/>
          <c:tx>
            <c:strRef>
              <c:f>'Sprint 1c'!$F$1</c:f>
              <c:strCache>
                <c:ptCount val="1"/>
                <c:pt idx="0">
                  <c:v>Remaining Work</c:v>
                </c:pt>
              </c:strCache>
            </c:strRef>
          </c:tx>
          <c:spPr>
            <a:ln w="28575" cap="rnd">
              <a:solidFill>
                <a:schemeClr val="accent2"/>
              </a:solidFill>
              <a:round/>
            </a:ln>
            <a:effectLst/>
          </c:spPr>
          <c:marker>
            <c:symbol val="none"/>
          </c:marker>
          <c:cat>
            <c:numRef>
              <c:f>'Sprint 1c'!$A$2:$A$7</c:f>
              <c:numCache>
                <c:formatCode>m/d/yy</c:formatCode>
                <c:ptCount val="6"/>
                <c:pt idx="0">
                  <c:v>44980</c:v>
                </c:pt>
                <c:pt idx="1">
                  <c:v>44981</c:v>
                </c:pt>
                <c:pt idx="2">
                  <c:v>44983</c:v>
                </c:pt>
                <c:pt idx="3">
                  <c:v>44990</c:v>
                </c:pt>
                <c:pt idx="4">
                  <c:v>44990</c:v>
                </c:pt>
                <c:pt idx="5">
                  <c:v>44991</c:v>
                </c:pt>
              </c:numCache>
            </c:numRef>
          </c:cat>
          <c:val>
            <c:numRef>
              <c:f>'Sprint 1c'!$F$2:$F$7</c:f>
              <c:numCache>
                <c:formatCode>General</c:formatCode>
                <c:ptCount val="6"/>
                <c:pt idx="0">
                  <c:v>16</c:v>
                </c:pt>
                <c:pt idx="1">
                  <c:v>24</c:v>
                </c:pt>
                <c:pt idx="2">
                  <c:v>16</c:v>
                </c:pt>
                <c:pt idx="3">
                  <c:v>11</c:v>
                </c:pt>
                <c:pt idx="4">
                  <c:v>6</c:v>
                </c:pt>
                <c:pt idx="5">
                  <c:v>1</c:v>
                </c:pt>
              </c:numCache>
            </c:numRef>
          </c:val>
          <c:smooth val="0"/>
          <c:extLst>
            <c:ext xmlns:c16="http://schemas.microsoft.com/office/drawing/2014/chart" uri="{C3380CC4-5D6E-409C-BE32-E72D297353CC}">
              <c16:uniqueId val="{00000001-78DD-044C-8929-CF9988BA93C0}"/>
            </c:ext>
          </c:extLst>
        </c:ser>
        <c:dLbls>
          <c:showLegendKey val="0"/>
          <c:showVal val="0"/>
          <c:showCatName val="0"/>
          <c:showSerName val="0"/>
          <c:showPercent val="0"/>
          <c:showBubbleSize val="0"/>
        </c:dLbls>
        <c:smooth val="0"/>
        <c:axId val="73652095"/>
        <c:axId val="73554191"/>
      </c:lineChart>
      <c:dateAx>
        <c:axId val="7365209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Date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m/d/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3554191"/>
        <c:crosses val="autoZero"/>
        <c:auto val="1"/>
        <c:lblOffset val="100"/>
        <c:baseTimeUnit val="days"/>
      </c:dateAx>
      <c:valAx>
        <c:axId val="7355419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Story Points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365209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C026C9-4C52-4B60-A858-A50E4BE56DA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6160113-35DB-4BB4-9269-631D6FEB5E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10D272-305C-421E-A9EF-95D63D599B42}" type="datetimeFigureOut">
              <a:rPr lang="en-US" smtClean="0"/>
              <a:t>4/28/23</a:t>
            </a:fld>
            <a:endParaRPr lang="en-US" dirty="0"/>
          </a:p>
        </p:txBody>
      </p:sp>
      <p:sp>
        <p:nvSpPr>
          <p:cNvPr id="4" name="Footer Placeholder 3">
            <a:extLst>
              <a:ext uri="{FF2B5EF4-FFF2-40B4-BE49-F238E27FC236}">
                <a16:creationId xmlns:a16="http://schemas.microsoft.com/office/drawing/2014/main" id="{FF40E5BB-A291-4B94-8433-B9D3F16854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857D678-038E-42A6-961E-EAB034DB47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DE7DFA-63CC-4ED7-B30E-ACF88B4B8932}" type="slidenum">
              <a:rPr lang="en-US" smtClean="0"/>
              <a:t>‹#›</a:t>
            </a:fld>
            <a:endParaRPr lang="en-US" dirty="0"/>
          </a:p>
        </p:txBody>
      </p:sp>
    </p:spTree>
    <p:extLst>
      <p:ext uri="{BB962C8B-B14F-4D97-AF65-F5344CB8AC3E}">
        <p14:creationId xmlns:p14="http://schemas.microsoft.com/office/powerpoint/2010/main" val="23500912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E16E63-7886-43BC-8DD4-4F14C3DD7360}" type="datetimeFigureOut">
              <a:rPr lang="en-US" smtClean="0"/>
              <a:t>4/28/23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8C5307-140F-447F-BCBA-BB92E3A2906B}" type="slidenum">
              <a:rPr lang="en-US" smtClean="0"/>
              <a:t>‹#›</a:t>
            </a:fld>
            <a:endParaRPr lang="en-US" dirty="0"/>
          </a:p>
        </p:txBody>
      </p:sp>
    </p:spTree>
    <p:extLst>
      <p:ext uri="{BB962C8B-B14F-4D97-AF65-F5344CB8AC3E}">
        <p14:creationId xmlns:p14="http://schemas.microsoft.com/office/powerpoint/2010/main" val="1033154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129094F-44ED-46E6-A51E-52761DD3C88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4907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98C5307-140F-447F-BCBA-BB92E3A2906B}" type="slidenum">
              <a:rPr lang="en-US" smtClean="0"/>
              <a:t>20</a:t>
            </a:fld>
            <a:endParaRPr lang="en-US" dirty="0"/>
          </a:p>
        </p:txBody>
      </p:sp>
    </p:spTree>
    <p:extLst>
      <p:ext uri="{BB962C8B-B14F-4D97-AF65-F5344CB8AC3E}">
        <p14:creationId xmlns:p14="http://schemas.microsoft.com/office/powerpoint/2010/main" val="18715547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FD2957-8595-499F-896A-E9A0888D058B}"/>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Rectangle 8">
            <a:extLst>
              <a:ext uri="{FF2B5EF4-FFF2-40B4-BE49-F238E27FC236}">
                <a16:creationId xmlns:a16="http://schemas.microsoft.com/office/drawing/2014/main" id="{1C44A184-010C-483F-8B5A-3D1E7E6EF981}"/>
              </a:ext>
              <a:ext uri="{C183D7F6-B498-43B3-948B-1728B52AA6E4}">
                <adec:decorative xmlns:adec="http://schemas.microsoft.com/office/drawing/2017/decorative" val="1"/>
              </a:ext>
            </a:extLst>
          </p:cNvPr>
          <p:cNvSpPr/>
          <p:nvPr userDrawn="1"/>
        </p:nvSpPr>
        <p:spPr>
          <a:xfrm>
            <a:off x="1" y="0"/>
            <a:ext cx="8115300" cy="685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10" name="Title 1">
            <a:extLst>
              <a:ext uri="{FF2B5EF4-FFF2-40B4-BE49-F238E27FC236}">
                <a16:creationId xmlns:a16="http://schemas.microsoft.com/office/drawing/2014/main" id="{9582A2E2-E6DD-4321-B03A-F6C071C1BB7B}"/>
              </a:ext>
            </a:extLst>
          </p:cNvPr>
          <p:cNvSpPr>
            <a:spLocks noGrp="1"/>
          </p:cNvSpPr>
          <p:nvPr>
            <p:ph type="ctrTitle"/>
          </p:nvPr>
        </p:nvSpPr>
        <p:spPr>
          <a:xfrm>
            <a:off x="649044" y="753034"/>
            <a:ext cx="6815446" cy="3887390"/>
          </a:xfrm>
        </p:spPr>
        <p:txBody>
          <a:bodyPr anchor="t">
            <a:normAutofit/>
          </a:bodyPr>
          <a:lstStyle>
            <a:lvl1pPr>
              <a:defRPr sz="8500" spc="-20" baseline="0">
                <a:solidFill>
                  <a:schemeClr val="bg1"/>
                </a:solidFill>
              </a:defRPr>
            </a:lvl1pPr>
          </a:lstStyle>
          <a:p>
            <a:endParaRPr lang="en-US" dirty="0"/>
          </a:p>
        </p:txBody>
      </p:sp>
      <p:sp>
        <p:nvSpPr>
          <p:cNvPr id="11" name="Subtitle 2">
            <a:extLst>
              <a:ext uri="{FF2B5EF4-FFF2-40B4-BE49-F238E27FC236}">
                <a16:creationId xmlns:a16="http://schemas.microsoft.com/office/drawing/2014/main" id="{D21B6D9B-E3FB-48D2-A477-5B73E2216682}"/>
              </a:ext>
            </a:extLst>
          </p:cNvPr>
          <p:cNvSpPr>
            <a:spLocks noGrp="1"/>
          </p:cNvSpPr>
          <p:nvPr>
            <p:ph type="subTitle" idx="1"/>
          </p:nvPr>
        </p:nvSpPr>
        <p:spPr>
          <a:xfrm>
            <a:off x="649045" y="4640424"/>
            <a:ext cx="6437555" cy="1303176"/>
          </a:xfrm>
        </p:spPr>
        <p:txBody>
          <a:bodyPr anchor="b">
            <a:normAutofit/>
          </a:bodyPr>
          <a:lstStyle>
            <a:lvl1pPr marL="0" indent="0">
              <a:buNone/>
              <a:defRPr sz="2800" b="0">
                <a:solidFill>
                  <a:schemeClr val="bg1"/>
                </a:solidFill>
              </a:defRPr>
            </a:lvl1pPr>
          </a:lstStyle>
          <a:p>
            <a:endParaRPr lang="en-US" dirty="0"/>
          </a:p>
        </p:txBody>
      </p:sp>
      <p:sp>
        <p:nvSpPr>
          <p:cNvPr id="18" name="Picture Placeholder 16">
            <a:extLst>
              <a:ext uri="{FF2B5EF4-FFF2-40B4-BE49-F238E27FC236}">
                <a16:creationId xmlns:a16="http://schemas.microsoft.com/office/drawing/2014/main" id="{38823550-6B12-4BFD-9C91-668B623E3536}"/>
              </a:ext>
            </a:extLst>
          </p:cNvPr>
          <p:cNvSpPr>
            <a:spLocks noGrp="1"/>
          </p:cNvSpPr>
          <p:nvPr>
            <p:ph type="pic" sz="quarter" idx="13" hasCustomPrompt="1"/>
          </p:nvPr>
        </p:nvSpPr>
        <p:spPr>
          <a:xfrm>
            <a:off x="8113533" y="0"/>
            <a:ext cx="4082983" cy="6858000"/>
          </a:xfrm>
        </p:spPr>
        <p:txBody>
          <a:bodyPr/>
          <a:lstStyle>
            <a:lvl1pPr marL="0" indent="0" algn="ctr">
              <a:buNone/>
              <a:defRPr/>
            </a:lvl1pPr>
          </a:lstStyle>
          <a:p>
            <a:r>
              <a:rPr lang="en-US" dirty="0"/>
              <a:t>Click to add photo</a:t>
            </a:r>
          </a:p>
        </p:txBody>
      </p:sp>
      <p:pic>
        <p:nvPicPr>
          <p:cNvPr id="4" name="Picture 3" descr="Logo&#10;&#10;Description automatically generated with medium confidence">
            <a:extLst>
              <a:ext uri="{FF2B5EF4-FFF2-40B4-BE49-F238E27FC236}">
                <a16:creationId xmlns:a16="http://schemas.microsoft.com/office/drawing/2014/main" id="{85FD5941-8FB7-6B6E-AEC4-8BC8B8062BBD}"/>
              </a:ext>
            </a:extLst>
          </p:cNvPr>
          <p:cNvPicPr>
            <a:picLocks noChangeAspect="1"/>
          </p:cNvPicPr>
          <p:nvPr userDrawn="1"/>
        </p:nvPicPr>
        <p:blipFill>
          <a:blip r:embed="rId2"/>
          <a:stretch>
            <a:fillRect/>
          </a:stretch>
        </p:blipFill>
        <p:spPr>
          <a:xfrm>
            <a:off x="92515" y="6195211"/>
            <a:ext cx="921392" cy="570125"/>
          </a:xfrm>
          <a:prstGeom prst="rect">
            <a:avLst/>
          </a:prstGeom>
        </p:spPr>
      </p:pic>
    </p:spTree>
    <p:extLst>
      <p:ext uri="{BB962C8B-B14F-4D97-AF65-F5344CB8AC3E}">
        <p14:creationId xmlns:p14="http://schemas.microsoft.com/office/powerpoint/2010/main" val="370622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F922A0-5527-4314-A2EA-E5CF34EF9434}"/>
              </a:ext>
              <a:ext uri="{C183D7F6-B498-43B3-948B-1728B52AA6E4}">
                <adec:decorative xmlns:adec="http://schemas.microsoft.com/office/drawing/2017/decorative" val="1"/>
              </a:ext>
            </a:extLst>
          </p:cNvPr>
          <p:cNvSpPr/>
          <p:nvPr userDrawn="1"/>
        </p:nvSpPr>
        <p:spPr>
          <a:xfrm>
            <a:off x="0" y="0"/>
            <a:ext cx="12192000" cy="115046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96EC4CB6-956E-48EB-86AC-B40D89D74215}"/>
              </a:ext>
            </a:extLst>
          </p:cNvPr>
          <p:cNvSpPr>
            <a:spLocks noGrp="1"/>
          </p:cNvSpPr>
          <p:nvPr>
            <p:ph type="title" hasCustomPrompt="1"/>
          </p:nvPr>
        </p:nvSpPr>
        <p:spPr>
          <a:xfrm>
            <a:off x="1000759" y="194783"/>
            <a:ext cx="10022841" cy="760892"/>
          </a:xfrm>
        </p:spPr>
        <p:txBody>
          <a:bodyPr anchor="ctr"/>
          <a:lstStyle>
            <a:lvl1pPr>
              <a:lnSpc>
                <a:spcPct val="100000"/>
              </a:lnSpc>
              <a:defRPr spc="-20" baseline="0">
                <a:solidFill>
                  <a:schemeClr val="bg1"/>
                </a:solidFill>
              </a:defRPr>
            </a:lvl1pPr>
          </a:lstStyle>
          <a:p>
            <a:r>
              <a:rPr lang="en-US" dirty="0"/>
              <a:t>Click to add title</a:t>
            </a:r>
          </a:p>
        </p:txBody>
      </p:sp>
      <p:sp>
        <p:nvSpPr>
          <p:cNvPr id="9" name="Content Placeholder 8">
            <a:extLst>
              <a:ext uri="{FF2B5EF4-FFF2-40B4-BE49-F238E27FC236}">
                <a16:creationId xmlns:a16="http://schemas.microsoft.com/office/drawing/2014/main" id="{13FA4250-BD33-40AE-934A-A473029C5CA5}"/>
              </a:ext>
            </a:extLst>
          </p:cNvPr>
          <p:cNvSpPr>
            <a:spLocks noGrp="1"/>
          </p:cNvSpPr>
          <p:nvPr>
            <p:ph sz="quarter" idx="14" hasCustomPrompt="1"/>
          </p:nvPr>
        </p:nvSpPr>
        <p:spPr>
          <a:xfrm>
            <a:off x="646112" y="1560513"/>
            <a:ext cx="10899776" cy="4341812"/>
          </a:xfrm>
        </p:spPr>
        <p:txBody>
          <a:bodyPr/>
          <a:lstStyle>
            <a:lvl1pPr>
              <a:defRPr/>
            </a:lvl1pPr>
          </a:lstStyle>
          <a:p>
            <a:pPr lvl="0"/>
            <a:r>
              <a:rPr lang="en-US" dirty="0"/>
              <a:t>Click to add content</a:t>
            </a:r>
          </a:p>
        </p:txBody>
      </p:sp>
    </p:spTree>
    <p:extLst>
      <p:ext uri="{BB962C8B-B14F-4D97-AF65-F5344CB8AC3E}">
        <p14:creationId xmlns:p14="http://schemas.microsoft.com/office/powerpoint/2010/main" val="4190906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2 Column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15046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1249680" y="190500"/>
            <a:ext cx="10036292" cy="773776"/>
          </a:xfrm>
        </p:spPr>
        <p:txBody>
          <a:bodyPr anchor="ctr"/>
          <a:lstStyle>
            <a:lvl1pPr algn="r">
              <a:lnSpc>
                <a:spcPct val="100000"/>
              </a:lnSpc>
              <a:defRPr spc="-20" baseline="0">
                <a:solidFill>
                  <a:schemeClr val="bg1"/>
                </a:solidFill>
              </a:defRPr>
            </a:lvl1pPr>
          </a:lstStyle>
          <a:p>
            <a:r>
              <a:rPr lang="en-US" dirty="0"/>
              <a:t>Click to add title</a:t>
            </a:r>
          </a:p>
        </p:txBody>
      </p:sp>
      <p:sp>
        <p:nvSpPr>
          <p:cNvPr id="12" name="Text Placeholder 30">
            <a:extLst>
              <a:ext uri="{FF2B5EF4-FFF2-40B4-BE49-F238E27FC236}">
                <a16:creationId xmlns:a16="http://schemas.microsoft.com/office/drawing/2014/main" id="{7F0BA818-CA3B-46FD-9A79-7BDC1D9CA710}"/>
              </a:ext>
            </a:extLst>
          </p:cNvPr>
          <p:cNvSpPr>
            <a:spLocks noGrp="1"/>
          </p:cNvSpPr>
          <p:nvPr>
            <p:ph type="body" sz="quarter" idx="14" hasCustomPrompt="1"/>
          </p:nvPr>
        </p:nvSpPr>
        <p:spPr>
          <a:xfrm>
            <a:off x="1209243" y="1764139"/>
            <a:ext cx="4756714"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7" name="Text Placeholder 15">
            <a:extLst>
              <a:ext uri="{FF2B5EF4-FFF2-40B4-BE49-F238E27FC236}">
                <a16:creationId xmlns:a16="http://schemas.microsoft.com/office/drawing/2014/main" id="{4EAD007E-B9BB-4C9F-BDC8-127A77F0F96D}"/>
              </a:ext>
            </a:extLst>
          </p:cNvPr>
          <p:cNvSpPr>
            <a:spLocks noGrp="1"/>
          </p:cNvSpPr>
          <p:nvPr>
            <p:ph type="body" sz="quarter" idx="17" hasCustomPrompt="1"/>
          </p:nvPr>
        </p:nvSpPr>
        <p:spPr>
          <a:xfrm>
            <a:off x="1209243" y="2374900"/>
            <a:ext cx="4756714" cy="3365500"/>
          </a:xfrm>
        </p:spPr>
        <p:txBody>
          <a:bodyPr>
            <a:normAutofit/>
          </a:bodyPr>
          <a:lstStyle>
            <a:lvl1pPr>
              <a:defRPr sz="2000"/>
            </a:lvl1pPr>
          </a:lstStyle>
          <a:p>
            <a:pPr lvl="0"/>
            <a:r>
              <a:rPr lang="en-US" dirty="0"/>
              <a:t>Click to add text</a:t>
            </a:r>
          </a:p>
        </p:txBody>
      </p:sp>
      <p:sp>
        <p:nvSpPr>
          <p:cNvPr id="14" name="Text Placeholder 30">
            <a:extLst>
              <a:ext uri="{FF2B5EF4-FFF2-40B4-BE49-F238E27FC236}">
                <a16:creationId xmlns:a16="http://schemas.microsoft.com/office/drawing/2014/main" id="{9ECBA1DE-781A-4AA7-86CA-0EBE52A9B417}"/>
              </a:ext>
            </a:extLst>
          </p:cNvPr>
          <p:cNvSpPr>
            <a:spLocks noGrp="1"/>
          </p:cNvSpPr>
          <p:nvPr>
            <p:ph type="body" sz="quarter" idx="16" hasCustomPrompt="1"/>
          </p:nvPr>
        </p:nvSpPr>
        <p:spPr>
          <a:xfrm>
            <a:off x="6257467" y="1764031"/>
            <a:ext cx="4756714"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8" name="Text Placeholder 15">
            <a:extLst>
              <a:ext uri="{FF2B5EF4-FFF2-40B4-BE49-F238E27FC236}">
                <a16:creationId xmlns:a16="http://schemas.microsoft.com/office/drawing/2014/main" id="{53A9CA10-3BBC-41E7-A34E-C6CCFEC8205E}"/>
              </a:ext>
            </a:extLst>
          </p:cNvPr>
          <p:cNvSpPr>
            <a:spLocks noGrp="1"/>
          </p:cNvSpPr>
          <p:nvPr>
            <p:ph type="body" sz="quarter" idx="18" hasCustomPrompt="1"/>
          </p:nvPr>
        </p:nvSpPr>
        <p:spPr>
          <a:xfrm>
            <a:off x="6257467" y="2374900"/>
            <a:ext cx="4756714" cy="3365500"/>
          </a:xfrm>
        </p:spPr>
        <p:txBody>
          <a:bodyPr>
            <a:normAutofit/>
          </a:bodyPr>
          <a:lstStyle>
            <a:lvl1pPr>
              <a:defRPr sz="2000"/>
            </a:lvl1pPr>
          </a:lstStyle>
          <a:p>
            <a:pPr lvl="0"/>
            <a:r>
              <a:rPr lang="en-US" dirty="0"/>
              <a:t>Click to add text</a:t>
            </a:r>
          </a:p>
        </p:txBody>
      </p:sp>
    </p:spTree>
    <p:extLst>
      <p:ext uri="{BB962C8B-B14F-4D97-AF65-F5344CB8AC3E}">
        <p14:creationId xmlns:p14="http://schemas.microsoft.com/office/powerpoint/2010/main" val="3093628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Column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E97352E-C52D-43BE-BCE2-2D71FE0353EF}"/>
              </a:ext>
              <a:ext uri="{C183D7F6-B498-43B3-948B-1728B52AA6E4}">
                <adec:decorative xmlns:adec="http://schemas.microsoft.com/office/drawing/2017/decorative" val="1"/>
              </a:ext>
            </a:extLst>
          </p:cNvPr>
          <p:cNvSpPr/>
          <p:nvPr userDrawn="1"/>
        </p:nvSpPr>
        <p:spPr>
          <a:xfrm>
            <a:off x="0" y="0"/>
            <a:ext cx="12192000" cy="115046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7" name="Title 6">
            <a:extLst>
              <a:ext uri="{FF2B5EF4-FFF2-40B4-BE49-F238E27FC236}">
                <a16:creationId xmlns:a16="http://schemas.microsoft.com/office/drawing/2014/main" id="{92051A8D-592F-40C1-A65D-E1F17B07C94A}"/>
              </a:ext>
            </a:extLst>
          </p:cNvPr>
          <p:cNvSpPr>
            <a:spLocks noGrp="1"/>
          </p:cNvSpPr>
          <p:nvPr>
            <p:ph type="title" hasCustomPrompt="1"/>
          </p:nvPr>
        </p:nvSpPr>
        <p:spPr>
          <a:xfrm>
            <a:off x="1879600" y="183988"/>
            <a:ext cx="9406372" cy="803380"/>
          </a:xfrm>
        </p:spPr>
        <p:txBody>
          <a:bodyPr anchor="ctr"/>
          <a:lstStyle>
            <a:lvl1pPr algn="r">
              <a:lnSpc>
                <a:spcPct val="100000"/>
              </a:lnSpc>
              <a:defRPr spc="-20" baseline="0">
                <a:solidFill>
                  <a:schemeClr val="bg1"/>
                </a:solidFill>
              </a:defRPr>
            </a:lvl1pPr>
          </a:lstStyle>
          <a:p>
            <a:r>
              <a:rPr lang="en-US" dirty="0"/>
              <a:t>Click to add title</a:t>
            </a:r>
          </a:p>
        </p:txBody>
      </p:sp>
      <p:sp>
        <p:nvSpPr>
          <p:cNvPr id="8" name="Text Placeholder 30">
            <a:extLst>
              <a:ext uri="{FF2B5EF4-FFF2-40B4-BE49-F238E27FC236}">
                <a16:creationId xmlns:a16="http://schemas.microsoft.com/office/drawing/2014/main" id="{CF4C4703-C9D4-483C-8E41-17BB7193D010}"/>
              </a:ext>
            </a:extLst>
          </p:cNvPr>
          <p:cNvSpPr>
            <a:spLocks noGrp="1"/>
          </p:cNvSpPr>
          <p:nvPr>
            <p:ph type="body" sz="quarter" idx="14" hasCustomPrompt="1"/>
          </p:nvPr>
        </p:nvSpPr>
        <p:spPr>
          <a:xfrm>
            <a:off x="851300" y="1764193"/>
            <a:ext cx="3327366" cy="597604"/>
          </a:xfrm>
          <a:prstGeom prst="rect">
            <a:avLst/>
          </a:prstGeom>
        </p:spPr>
        <p:txBody>
          <a:bodyPr/>
          <a:lstStyle>
            <a:lvl1pPr marL="0" indent="0">
              <a:buNone/>
              <a:defRPr sz="2400" b="0">
                <a:solidFill>
                  <a:schemeClr val="accent2"/>
                </a:solidFill>
              </a:defRPr>
            </a:lvl1pPr>
          </a:lstStyle>
          <a:p>
            <a:pPr lvl="0"/>
            <a:r>
              <a:rPr lang="en-US" dirty="0"/>
              <a:t>Click to add subtitle</a:t>
            </a:r>
          </a:p>
        </p:txBody>
      </p:sp>
      <p:sp>
        <p:nvSpPr>
          <p:cNvPr id="14" name="Text Placeholder 15">
            <a:extLst>
              <a:ext uri="{FF2B5EF4-FFF2-40B4-BE49-F238E27FC236}">
                <a16:creationId xmlns:a16="http://schemas.microsoft.com/office/drawing/2014/main" id="{7393281D-B77A-4BB8-A3E2-49E0F1259DA9}"/>
              </a:ext>
            </a:extLst>
          </p:cNvPr>
          <p:cNvSpPr>
            <a:spLocks noGrp="1"/>
          </p:cNvSpPr>
          <p:nvPr>
            <p:ph type="body" sz="quarter" idx="19" hasCustomPrompt="1"/>
          </p:nvPr>
        </p:nvSpPr>
        <p:spPr>
          <a:xfrm>
            <a:off x="851193" y="2374899"/>
            <a:ext cx="3327366" cy="3485573"/>
          </a:xfrm>
        </p:spPr>
        <p:txBody>
          <a:bodyPr>
            <a:normAutofit/>
          </a:bodyPr>
          <a:lstStyle>
            <a:lvl1pPr>
              <a:defRPr sz="2000"/>
            </a:lvl1pPr>
          </a:lstStyle>
          <a:p>
            <a:pPr lvl="0"/>
            <a:r>
              <a:rPr lang="en-US" dirty="0"/>
              <a:t>Click to add text</a:t>
            </a:r>
          </a:p>
        </p:txBody>
      </p:sp>
      <p:sp>
        <p:nvSpPr>
          <p:cNvPr id="12" name="Text Placeholder 30">
            <a:extLst>
              <a:ext uri="{FF2B5EF4-FFF2-40B4-BE49-F238E27FC236}">
                <a16:creationId xmlns:a16="http://schemas.microsoft.com/office/drawing/2014/main" id="{6B205DED-723B-48E3-AE9F-556696225CAA}"/>
              </a:ext>
            </a:extLst>
          </p:cNvPr>
          <p:cNvSpPr>
            <a:spLocks noGrp="1"/>
          </p:cNvSpPr>
          <p:nvPr>
            <p:ph type="body" sz="quarter" idx="18" hasCustomPrompt="1"/>
          </p:nvPr>
        </p:nvSpPr>
        <p:spPr>
          <a:xfrm>
            <a:off x="4432317" y="1764193"/>
            <a:ext cx="3327366" cy="597604"/>
          </a:xfrm>
          <a:prstGeom prst="rect">
            <a:avLst/>
          </a:prstGeom>
        </p:spPr>
        <p:txBody>
          <a:bodyPr/>
          <a:lstStyle>
            <a:lvl1pPr marL="0" indent="0">
              <a:buNone/>
              <a:defRPr sz="2400" b="0">
                <a:solidFill>
                  <a:schemeClr val="accent2"/>
                </a:solidFill>
              </a:defRPr>
            </a:lvl1pPr>
          </a:lstStyle>
          <a:p>
            <a:pPr lvl="0"/>
            <a:r>
              <a:rPr lang="en-US" dirty="0"/>
              <a:t>Click to add subtitle</a:t>
            </a:r>
          </a:p>
        </p:txBody>
      </p:sp>
      <p:sp>
        <p:nvSpPr>
          <p:cNvPr id="15" name="Text Placeholder 15">
            <a:extLst>
              <a:ext uri="{FF2B5EF4-FFF2-40B4-BE49-F238E27FC236}">
                <a16:creationId xmlns:a16="http://schemas.microsoft.com/office/drawing/2014/main" id="{77D63D24-8466-44F3-898F-5CBC42C7681F}"/>
              </a:ext>
            </a:extLst>
          </p:cNvPr>
          <p:cNvSpPr>
            <a:spLocks noGrp="1"/>
          </p:cNvSpPr>
          <p:nvPr>
            <p:ph type="body" sz="quarter" idx="20" hasCustomPrompt="1"/>
          </p:nvPr>
        </p:nvSpPr>
        <p:spPr>
          <a:xfrm>
            <a:off x="4432317" y="2374899"/>
            <a:ext cx="3327366" cy="3485573"/>
          </a:xfrm>
        </p:spPr>
        <p:txBody>
          <a:bodyPr>
            <a:normAutofit/>
          </a:bodyPr>
          <a:lstStyle>
            <a:lvl1pPr>
              <a:defRPr sz="2000"/>
            </a:lvl1pPr>
          </a:lstStyle>
          <a:p>
            <a:pPr lvl="0"/>
            <a:r>
              <a:rPr lang="en-US" dirty="0"/>
              <a:t>Click to add text</a:t>
            </a:r>
          </a:p>
        </p:txBody>
      </p:sp>
      <p:sp>
        <p:nvSpPr>
          <p:cNvPr id="10" name="Text Placeholder 30">
            <a:extLst>
              <a:ext uri="{FF2B5EF4-FFF2-40B4-BE49-F238E27FC236}">
                <a16:creationId xmlns:a16="http://schemas.microsoft.com/office/drawing/2014/main" id="{F600D1D1-B6A8-4A4E-BC6A-897FE089CBEC}"/>
              </a:ext>
            </a:extLst>
          </p:cNvPr>
          <p:cNvSpPr>
            <a:spLocks noGrp="1"/>
          </p:cNvSpPr>
          <p:nvPr>
            <p:ph type="body" sz="quarter" idx="16" hasCustomPrompt="1"/>
          </p:nvPr>
        </p:nvSpPr>
        <p:spPr>
          <a:xfrm>
            <a:off x="8025393" y="1764193"/>
            <a:ext cx="3327366" cy="597604"/>
          </a:xfrm>
          <a:prstGeom prst="rect">
            <a:avLst/>
          </a:prstGeom>
        </p:spPr>
        <p:txBody>
          <a:bodyPr/>
          <a:lstStyle>
            <a:lvl1pPr marL="0" indent="0">
              <a:buNone/>
              <a:defRPr sz="2400" b="0">
                <a:solidFill>
                  <a:schemeClr val="accent2"/>
                </a:solidFill>
              </a:defRPr>
            </a:lvl1pPr>
          </a:lstStyle>
          <a:p>
            <a:pPr lvl="0"/>
            <a:r>
              <a:rPr lang="en-US" dirty="0"/>
              <a:t>Click to add subtitle</a:t>
            </a:r>
          </a:p>
        </p:txBody>
      </p:sp>
      <p:sp>
        <p:nvSpPr>
          <p:cNvPr id="16" name="Text Placeholder 15">
            <a:extLst>
              <a:ext uri="{FF2B5EF4-FFF2-40B4-BE49-F238E27FC236}">
                <a16:creationId xmlns:a16="http://schemas.microsoft.com/office/drawing/2014/main" id="{A205F643-67E9-4E41-A65F-163C816090B9}"/>
              </a:ext>
            </a:extLst>
          </p:cNvPr>
          <p:cNvSpPr>
            <a:spLocks noGrp="1"/>
          </p:cNvSpPr>
          <p:nvPr>
            <p:ph type="body" sz="quarter" idx="21" hasCustomPrompt="1"/>
          </p:nvPr>
        </p:nvSpPr>
        <p:spPr>
          <a:xfrm>
            <a:off x="8025393" y="2374899"/>
            <a:ext cx="3327366" cy="3485573"/>
          </a:xfrm>
        </p:spPr>
        <p:txBody>
          <a:bodyPr>
            <a:normAutofit/>
          </a:bodyPr>
          <a:lstStyle>
            <a:lvl1pPr>
              <a:defRPr sz="2000"/>
            </a:lvl1pPr>
          </a:lstStyle>
          <a:p>
            <a:pPr lvl="0"/>
            <a:r>
              <a:rPr lang="en-US" dirty="0"/>
              <a:t>Click to add text</a:t>
            </a:r>
          </a:p>
        </p:txBody>
      </p:sp>
    </p:spTree>
    <p:extLst>
      <p:ext uri="{BB962C8B-B14F-4D97-AF65-F5344CB8AC3E}">
        <p14:creationId xmlns:p14="http://schemas.microsoft.com/office/powerpoint/2010/main" val="1209807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F2AAFDE-CB45-46CA-8961-8133FCA5F385}"/>
              </a:ext>
              <a:ext uri="{C183D7F6-B498-43B3-948B-1728B52AA6E4}">
                <adec:decorative xmlns:adec="http://schemas.microsoft.com/office/drawing/2017/decorative" val="1"/>
              </a:ext>
            </a:extLst>
          </p:cNvPr>
          <p:cNvSpPr/>
          <p:nvPr userDrawn="1"/>
        </p:nvSpPr>
        <p:spPr>
          <a:xfrm>
            <a:off x="0" y="0"/>
            <a:ext cx="4076700" cy="685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Title 1">
            <a:extLst>
              <a:ext uri="{FF2B5EF4-FFF2-40B4-BE49-F238E27FC236}">
                <a16:creationId xmlns:a16="http://schemas.microsoft.com/office/drawing/2014/main" id="{B209C30D-AB58-482B-B553-F71367094EB9}"/>
              </a:ext>
            </a:extLst>
          </p:cNvPr>
          <p:cNvSpPr>
            <a:spLocks noGrp="1"/>
          </p:cNvSpPr>
          <p:nvPr>
            <p:ph type="title"/>
          </p:nvPr>
        </p:nvSpPr>
        <p:spPr>
          <a:xfrm>
            <a:off x="532264" y="776941"/>
            <a:ext cx="3209008" cy="5166659"/>
          </a:xfrm>
        </p:spPr>
        <p:txBody>
          <a:bodyPr anchor="b"/>
          <a:lstStyle>
            <a:lvl1pPr>
              <a:defRPr spc="-20" baseline="0">
                <a:solidFill>
                  <a:schemeClr val="bg1"/>
                </a:solidFill>
              </a:defRPr>
            </a:lvl1pPr>
          </a:lstStyle>
          <a:p>
            <a:endParaRPr lang="en-US" dirty="0">
              <a:solidFill>
                <a:srgbClr val="FFFFFF"/>
              </a:solidFill>
            </a:endParaRPr>
          </a:p>
        </p:txBody>
      </p:sp>
      <p:sp>
        <p:nvSpPr>
          <p:cNvPr id="19" name="Picture Placeholder 16">
            <a:extLst>
              <a:ext uri="{FF2B5EF4-FFF2-40B4-BE49-F238E27FC236}">
                <a16:creationId xmlns:a16="http://schemas.microsoft.com/office/drawing/2014/main" id="{B1A8891C-A2D4-4238-ABCE-62AB3A9121A5}"/>
              </a:ext>
            </a:extLst>
          </p:cNvPr>
          <p:cNvSpPr>
            <a:spLocks noGrp="1"/>
          </p:cNvSpPr>
          <p:nvPr>
            <p:ph type="pic" sz="quarter" idx="13" hasCustomPrompt="1"/>
          </p:nvPr>
        </p:nvSpPr>
        <p:spPr>
          <a:xfrm>
            <a:off x="4076700" y="0"/>
            <a:ext cx="4038600" cy="3429000"/>
          </a:xfrm>
        </p:spPr>
        <p:txBody>
          <a:bodyPr/>
          <a:lstStyle>
            <a:lvl1pPr marL="0" indent="0" algn="ctr">
              <a:buNone/>
              <a:defRPr/>
            </a:lvl1pPr>
          </a:lstStyle>
          <a:p>
            <a:r>
              <a:rPr lang="en-US" dirty="0"/>
              <a:t>Click to add photo</a:t>
            </a:r>
          </a:p>
        </p:txBody>
      </p:sp>
      <p:sp>
        <p:nvSpPr>
          <p:cNvPr id="20" name="Picture Placeholder 16">
            <a:extLst>
              <a:ext uri="{FF2B5EF4-FFF2-40B4-BE49-F238E27FC236}">
                <a16:creationId xmlns:a16="http://schemas.microsoft.com/office/drawing/2014/main" id="{7B51DFB6-C977-4551-BE38-57688D7FF0B7}"/>
              </a:ext>
            </a:extLst>
          </p:cNvPr>
          <p:cNvSpPr>
            <a:spLocks noGrp="1"/>
          </p:cNvSpPr>
          <p:nvPr>
            <p:ph type="pic" sz="quarter" idx="14" hasCustomPrompt="1"/>
          </p:nvPr>
        </p:nvSpPr>
        <p:spPr>
          <a:xfrm>
            <a:off x="8115300" y="0"/>
            <a:ext cx="4076701" cy="3429000"/>
          </a:xfrm>
        </p:spPr>
        <p:txBody>
          <a:bodyPr/>
          <a:lstStyle>
            <a:lvl1pPr marL="0" indent="0" algn="ctr">
              <a:buNone/>
              <a:defRPr/>
            </a:lvl1pPr>
          </a:lstStyle>
          <a:p>
            <a:r>
              <a:rPr lang="en-US" dirty="0"/>
              <a:t>Click to add photo</a:t>
            </a:r>
          </a:p>
        </p:txBody>
      </p:sp>
      <p:sp>
        <p:nvSpPr>
          <p:cNvPr id="24" name="Text Placeholder 21">
            <a:extLst>
              <a:ext uri="{FF2B5EF4-FFF2-40B4-BE49-F238E27FC236}">
                <a16:creationId xmlns:a16="http://schemas.microsoft.com/office/drawing/2014/main" id="{DFCFAED4-0A56-424D-BF74-4051B0BDA9A6}"/>
              </a:ext>
            </a:extLst>
          </p:cNvPr>
          <p:cNvSpPr>
            <a:spLocks noGrp="1"/>
          </p:cNvSpPr>
          <p:nvPr>
            <p:ph type="body" sz="quarter" idx="15" hasCustomPrompt="1"/>
          </p:nvPr>
        </p:nvSpPr>
        <p:spPr>
          <a:xfrm>
            <a:off x="4864100" y="3841750"/>
            <a:ext cx="6599238" cy="2296083"/>
          </a:xfrm>
        </p:spPr>
        <p:txBody>
          <a:bodyPr>
            <a:normAutofit/>
          </a:bodyPr>
          <a:lstStyle>
            <a:lvl1pPr marL="342900" indent="-342900">
              <a:buFont typeface="Arial" panose="020B0604020202020204" pitchFamily="34" charset="0"/>
              <a:buChar char="•"/>
              <a:defRPr sz="2000"/>
            </a:lvl1pPr>
          </a:lstStyle>
          <a:p>
            <a:pPr lvl="0"/>
            <a:r>
              <a:rPr lang="en-US" dirty="0"/>
              <a:t>Click to add text</a:t>
            </a:r>
          </a:p>
        </p:txBody>
      </p:sp>
    </p:spTree>
    <p:extLst>
      <p:ext uri="{BB962C8B-B14F-4D97-AF65-F5344CB8AC3E}">
        <p14:creationId xmlns:p14="http://schemas.microsoft.com/office/powerpoint/2010/main" val="643672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83698AF-A86A-4D69-8272-76C9C1914A3B}"/>
              </a:ext>
              <a:ext uri="{C183D7F6-B498-43B3-948B-1728B52AA6E4}">
                <adec:decorative xmlns:adec="http://schemas.microsoft.com/office/drawing/2017/decorative" val="1"/>
              </a:ext>
            </a:extLst>
          </p:cNvPr>
          <p:cNvSpPr/>
          <p:nvPr userDrawn="1"/>
        </p:nvSpPr>
        <p:spPr>
          <a:xfrm>
            <a:off x="0" y="0"/>
            <a:ext cx="12192000" cy="2286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F9E2DC86-4009-449C-8F4E-779A8C762B26}"/>
              </a:ext>
            </a:extLst>
          </p:cNvPr>
          <p:cNvSpPr>
            <a:spLocks noGrp="1"/>
          </p:cNvSpPr>
          <p:nvPr>
            <p:ph type="title"/>
          </p:nvPr>
        </p:nvSpPr>
        <p:spPr>
          <a:xfrm>
            <a:off x="649045" y="365124"/>
            <a:ext cx="9523655" cy="1501327"/>
          </a:xfrm>
        </p:spPr>
        <p:txBody>
          <a:bodyPr/>
          <a:lstStyle>
            <a:lvl1pPr>
              <a:defRPr spc="-20" baseline="0">
                <a:solidFill>
                  <a:schemeClr val="bg1"/>
                </a:solidFill>
              </a:defRPr>
            </a:lvl1pPr>
          </a:lstStyle>
          <a:p>
            <a:endParaRPr lang="en-US" dirty="0">
              <a:solidFill>
                <a:srgbClr val="FFFFFF"/>
              </a:solidFill>
            </a:endParaRPr>
          </a:p>
        </p:txBody>
      </p:sp>
      <p:sp>
        <p:nvSpPr>
          <p:cNvPr id="12" name="Picture Placeholder 10">
            <a:extLst>
              <a:ext uri="{FF2B5EF4-FFF2-40B4-BE49-F238E27FC236}">
                <a16:creationId xmlns:a16="http://schemas.microsoft.com/office/drawing/2014/main" id="{671630E1-6506-4E93-BB6A-0604E0D04932}"/>
              </a:ext>
            </a:extLst>
          </p:cNvPr>
          <p:cNvSpPr>
            <a:spLocks noGrp="1"/>
          </p:cNvSpPr>
          <p:nvPr>
            <p:ph type="pic" sz="quarter" idx="13" hasCustomPrompt="1"/>
          </p:nvPr>
        </p:nvSpPr>
        <p:spPr>
          <a:xfrm>
            <a:off x="0" y="2286000"/>
            <a:ext cx="5067300" cy="4572000"/>
          </a:xfrm>
        </p:spPr>
        <p:txBody>
          <a:bodyPr/>
          <a:lstStyle>
            <a:lvl1pPr marL="0" indent="0" algn="ctr">
              <a:buNone/>
              <a:defRPr/>
            </a:lvl1pPr>
          </a:lstStyle>
          <a:p>
            <a:r>
              <a:rPr lang="en-US" dirty="0"/>
              <a:t>Click to add photo</a:t>
            </a:r>
          </a:p>
        </p:txBody>
      </p:sp>
      <p:sp>
        <p:nvSpPr>
          <p:cNvPr id="6" name="Content Placeholder 2">
            <a:extLst>
              <a:ext uri="{FF2B5EF4-FFF2-40B4-BE49-F238E27FC236}">
                <a16:creationId xmlns:a16="http://schemas.microsoft.com/office/drawing/2014/main" id="{CFE115BC-4A4C-4385-82D5-106D1FAC359A}"/>
              </a:ext>
            </a:extLst>
          </p:cNvPr>
          <p:cNvSpPr>
            <a:spLocks noGrp="1"/>
          </p:cNvSpPr>
          <p:nvPr>
            <p:ph idx="1"/>
          </p:nvPr>
        </p:nvSpPr>
        <p:spPr>
          <a:xfrm>
            <a:off x="5819887" y="2899186"/>
            <a:ext cx="5610113" cy="3284359"/>
          </a:xfrm>
        </p:spPr>
        <p:txBody>
          <a:bodyPr>
            <a:normAutofit/>
          </a:bodyPr>
          <a:lstStyle>
            <a:lvl1pPr marL="0" indent="0">
              <a:buNone/>
              <a:defRPr/>
            </a:lvl1pPr>
          </a:lstStyle>
          <a:p>
            <a:endParaRPr lang="en-US" dirty="0"/>
          </a:p>
        </p:txBody>
      </p:sp>
    </p:spTree>
    <p:extLst>
      <p:ext uri="{BB962C8B-B14F-4D97-AF65-F5344CB8AC3E}">
        <p14:creationId xmlns:p14="http://schemas.microsoft.com/office/powerpoint/2010/main" val="179993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6EB31F-C5DF-49FF-8DEA-86AC0C1860A0}"/>
              </a:ext>
              <a:ext uri="{C183D7F6-B498-43B3-948B-1728B52AA6E4}">
                <adec:decorative xmlns:adec="http://schemas.microsoft.com/office/drawing/2017/decorative" val="1"/>
              </a:ext>
            </a:extLst>
          </p:cNvPr>
          <p:cNvSpPr/>
          <p:nvPr userDrawn="1"/>
        </p:nvSpPr>
        <p:spPr>
          <a:xfrm>
            <a:off x="1" y="0"/>
            <a:ext cx="7086599" cy="45339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ACFE912F-46EC-49B0-9C9A-DE9CBDF9FBBF}"/>
              </a:ext>
            </a:extLst>
          </p:cNvPr>
          <p:cNvSpPr>
            <a:spLocks noGrp="1"/>
          </p:cNvSpPr>
          <p:nvPr>
            <p:ph type="ctrTitle"/>
          </p:nvPr>
        </p:nvSpPr>
        <p:spPr>
          <a:xfrm>
            <a:off x="649045" y="753035"/>
            <a:ext cx="5945393" cy="2366683"/>
          </a:xfrm>
        </p:spPr>
        <p:txBody>
          <a:bodyPr>
            <a:normAutofit/>
          </a:bodyPr>
          <a:lstStyle>
            <a:lvl1pPr>
              <a:defRPr spc="-20" baseline="0">
                <a:solidFill>
                  <a:schemeClr val="bg1"/>
                </a:solidFill>
              </a:defRPr>
            </a:lvl1pPr>
          </a:lstStyle>
          <a:p>
            <a:endParaRPr lang="en-US" sz="6000" dirty="0"/>
          </a:p>
        </p:txBody>
      </p:sp>
      <p:sp>
        <p:nvSpPr>
          <p:cNvPr id="5" name="Subtitle 2">
            <a:extLst>
              <a:ext uri="{FF2B5EF4-FFF2-40B4-BE49-F238E27FC236}">
                <a16:creationId xmlns:a16="http://schemas.microsoft.com/office/drawing/2014/main" id="{9BF32D81-1E24-45B8-A09D-EEAD404D8F31}"/>
              </a:ext>
            </a:extLst>
          </p:cNvPr>
          <p:cNvSpPr>
            <a:spLocks noGrp="1"/>
          </p:cNvSpPr>
          <p:nvPr>
            <p:ph type="subTitle" idx="1"/>
          </p:nvPr>
        </p:nvSpPr>
        <p:spPr>
          <a:xfrm>
            <a:off x="649045" y="3075868"/>
            <a:ext cx="5945393" cy="1108335"/>
          </a:xfrm>
        </p:spPr>
        <p:txBody>
          <a:bodyPr>
            <a:normAutofit/>
          </a:bodyPr>
          <a:lstStyle>
            <a:lvl1pPr marL="0" indent="0">
              <a:buNone/>
              <a:defRPr sz="2400">
                <a:solidFill>
                  <a:schemeClr val="bg1"/>
                </a:solidFill>
              </a:defRPr>
            </a:lvl1pPr>
          </a:lstStyle>
          <a:p>
            <a:endParaRPr lang="en-US" dirty="0"/>
          </a:p>
        </p:txBody>
      </p:sp>
      <p:sp>
        <p:nvSpPr>
          <p:cNvPr id="16" name="Picture Placeholder 15">
            <a:extLst>
              <a:ext uri="{FF2B5EF4-FFF2-40B4-BE49-F238E27FC236}">
                <a16:creationId xmlns:a16="http://schemas.microsoft.com/office/drawing/2014/main" id="{9F9C7900-0694-4FDF-B29C-24016C0B9C60}"/>
              </a:ext>
            </a:extLst>
          </p:cNvPr>
          <p:cNvSpPr>
            <a:spLocks noGrp="1"/>
          </p:cNvSpPr>
          <p:nvPr>
            <p:ph type="pic" sz="quarter" idx="14" hasCustomPrompt="1"/>
          </p:nvPr>
        </p:nvSpPr>
        <p:spPr>
          <a:xfrm>
            <a:off x="0" y="4533900"/>
            <a:ext cx="7086598" cy="2324100"/>
          </a:xfrm>
        </p:spPr>
        <p:txBody>
          <a:bodyPr/>
          <a:lstStyle>
            <a:lvl1pPr marL="0" indent="0" algn="l">
              <a:buNone/>
              <a:defRPr/>
            </a:lvl1pPr>
          </a:lstStyle>
          <a:p>
            <a:r>
              <a:rPr lang="en-US" dirty="0"/>
              <a:t>Click to add photo</a:t>
            </a:r>
          </a:p>
        </p:txBody>
      </p:sp>
      <p:sp>
        <p:nvSpPr>
          <p:cNvPr id="14" name="Picture Placeholder 12">
            <a:extLst>
              <a:ext uri="{FF2B5EF4-FFF2-40B4-BE49-F238E27FC236}">
                <a16:creationId xmlns:a16="http://schemas.microsoft.com/office/drawing/2014/main" id="{D71BA6F2-2182-4910-8DA6-71E5AB274588}"/>
              </a:ext>
            </a:extLst>
          </p:cNvPr>
          <p:cNvSpPr>
            <a:spLocks noGrp="1"/>
          </p:cNvSpPr>
          <p:nvPr>
            <p:ph type="pic" sz="quarter" idx="13" hasCustomPrompt="1"/>
          </p:nvPr>
        </p:nvSpPr>
        <p:spPr>
          <a:xfrm>
            <a:off x="7086600" y="0"/>
            <a:ext cx="5105400" cy="4533900"/>
          </a:xfrm>
        </p:spPr>
        <p:txBody>
          <a:bodyPr/>
          <a:lstStyle>
            <a:lvl1pPr marL="0" indent="0" algn="ctr">
              <a:buNone/>
              <a:defRPr/>
            </a:lvl1pPr>
          </a:lstStyle>
          <a:p>
            <a:r>
              <a:rPr lang="en-US" dirty="0"/>
              <a:t>Click to add photo</a:t>
            </a:r>
          </a:p>
        </p:txBody>
      </p:sp>
      <p:sp>
        <p:nvSpPr>
          <p:cNvPr id="17" name="Picture Placeholder 15">
            <a:extLst>
              <a:ext uri="{FF2B5EF4-FFF2-40B4-BE49-F238E27FC236}">
                <a16:creationId xmlns:a16="http://schemas.microsoft.com/office/drawing/2014/main" id="{83DCD7D2-7B94-48E9-9DCA-E72E1BCE4375}"/>
              </a:ext>
            </a:extLst>
          </p:cNvPr>
          <p:cNvSpPr>
            <a:spLocks noGrp="1"/>
          </p:cNvSpPr>
          <p:nvPr>
            <p:ph type="pic" sz="quarter" idx="15" hasCustomPrompt="1"/>
          </p:nvPr>
        </p:nvSpPr>
        <p:spPr>
          <a:xfrm>
            <a:off x="7086598" y="4533900"/>
            <a:ext cx="5105402" cy="2324100"/>
          </a:xfrm>
        </p:spPr>
        <p:txBody>
          <a:bodyPr/>
          <a:lstStyle>
            <a:lvl1pPr marL="0" indent="0">
              <a:buNone/>
              <a:defRPr/>
            </a:lvl1pPr>
          </a:lstStyle>
          <a:p>
            <a:r>
              <a:rPr lang="en-US" dirty="0"/>
              <a:t>Click to add photo</a:t>
            </a:r>
          </a:p>
        </p:txBody>
      </p:sp>
    </p:spTree>
    <p:extLst>
      <p:ext uri="{BB962C8B-B14F-4D97-AF65-F5344CB8AC3E}">
        <p14:creationId xmlns:p14="http://schemas.microsoft.com/office/powerpoint/2010/main" val="1578407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4F4DD58-525D-4728-A769-9F38711D57DA}"/>
              </a:ext>
              <a:ext uri="{C183D7F6-B498-43B3-948B-1728B52AA6E4}">
                <adec:decorative xmlns:adec="http://schemas.microsoft.com/office/drawing/2017/decorative" val="1"/>
              </a:ext>
            </a:extLst>
          </p:cNvPr>
          <p:cNvSpPr/>
          <p:nvPr userDrawn="1"/>
        </p:nvSpPr>
        <p:spPr>
          <a:xfrm>
            <a:off x="0" y="0"/>
            <a:ext cx="3048000" cy="685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C1F862FE-7A72-432B-9888-FB389D35BDF2}"/>
              </a:ext>
            </a:extLst>
          </p:cNvPr>
          <p:cNvSpPr>
            <a:spLocks noGrp="1"/>
          </p:cNvSpPr>
          <p:nvPr>
            <p:ph type="title" hasCustomPrompt="1"/>
          </p:nvPr>
        </p:nvSpPr>
        <p:spPr>
          <a:xfrm>
            <a:off x="331788" y="875030"/>
            <a:ext cx="2384425" cy="5068570"/>
          </a:xfrm>
        </p:spPr>
        <p:txBody>
          <a:bodyPr/>
          <a:lstStyle>
            <a:lvl1pPr>
              <a:lnSpc>
                <a:spcPct val="100000"/>
              </a:lnSpc>
              <a:defRPr spc="-20" baseline="0">
                <a:solidFill>
                  <a:schemeClr val="bg1"/>
                </a:solidFill>
              </a:defRPr>
            </a:lvl1pPr>
          </a:lstStyle>
          <a:p>
            <a:r>
              <a:rPr lang="en-US" dirty="0"/>
              <a:t>Click  to add text</a:t>
            </a:r>
          </a:p>
        </p:txBody>
      </p:sp>
      <p:sp>
        <p:nvSpPr>
          <p:cNvPr id="3" name="Content Placeholder 2">
            <a:extLst>
              <a:ext uri="{FF2B5EF4-FFF2-40B4-BE49-F238E27FC236}">
                <a16:creationId xmlns:a16="http://schemas.microsoft.com/office/drawing/2014/main" id="{99D33DA1-34CB-434E-99AF-EA31D28A1941}"/>
              </a:ext>
            </a:extLst>
          </p:cNvPr>
          <p:cNvSpPr>
            <a:spLocks noGrp="1"/>
          </p:cNvSpPr>
          <p:nvPr>
            <p:ph sz="quarter" idx="14" hasCustomPrompt="1"/>
          </p:nvPr>
        </p:nvSpPr>
        <p:spPr>
          <a:xfrm>
            <a:off x="3302000" y="876300"/>
            <a:ext cx="8607425" cy="4749800"/>
          </a:xfrm>
        </p:spPr>
        <p:txBody>
          <a:bodyPr/>
          <a:lstStyle>
            <a:lvl1pPr>
              <a:defRPr/>
            </a:lvl1pPr>
          </a:lstStyle>
          <a:p>
            <a:pPr lvl="0"/>
            <a:r>
              <a:rPr lang="en-US" dirty="0"/>
              <a:t>Click to add content</a:t>
            </a:r>
          </a:p>
        </p:txBody>
      </p:sp>
    </p:spTree>
    <p:extLst>
      <p:ext uri="{BB962C8B-B14F-4D97-AF65-F5344CB8AC3E}">
        <p14:creationId xmlns:p14="http://schemas.microsoft.com/office/powerpoint/2010/main" val="358921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3FEABB-56CC-491D-830B-02C0466DABB6}"/>
              </a:ext>
              <a:ext uri="{C183D7F6-B498-43B3-948B-1728B52AA6E4}">
                <adec:decorative xmlns:adec="http://schemas.microsoft.com/office/drawing/2017/decorative" val="1"/>
              </a:ext>
            </a:extLst>
          </p:cNvPr>
          <p:cNvSpPr/>
          <p:nvPr userDrawn="1"/>
        </p:nvSpPr>
        <p:spPr>
          <a:xfrm>
            <a:off x="0" y="0"/>
            <a:ext cx="3048000" cy="685800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34F3EF5A-453C-4D68-BA86-2FB1DE61C17C}"/>
              </a:ext>
            </a:extLst>
          </p:cNvPr>
          <p:cNvSpPr>
            <a:spLocks noGrp="1"/>
          </p:cNvSpPr>
          <p:nvPr>
            <p:ph type="title" hasCustomPrompt="1"/>
          </p:nvPr>
        </p:nvSpPr>
        <p:spPr>
          <a:xfrm>
            <a:off x="331787" y="996950"/>
            <a:ext cx="2384425" cy="4946650"/>
          </a:xfrm>
        </p:spPr>
        <p:txBody>
          <a:bodyPr/>
          <a:lstStyle>
            <a:lvl1pPr>
              <a:lnSpc>
                <a:spcPct val="100000"/>
              </a:lnSpc>
              <a:defRPr spc="-20" baseline="0">
                <a:solidFill>
                  <a:schemeClr val="bg1"/>
                </a:solidFill>
              </a:defRPr>
            </a:lvl1pPr>
          </a:lstStyle>
          <a:p>
            <a:r>
              <a:rPr lang="en-US" dirty="0"/>
              <a:t>Click  to add text</a:t>
            </a:r>
          </a:p>
        </p:txBody>
      </p:sp>
      <p:sp>
        <p:nvSpPr>
          <p:cNvPr id="3" name="Content Placeholder 2">
            <a:extLst>
              <a:ext uri="{FF2B5EF4-FFF2-40B4-BE49-F238E27FC236}">
                <a16:creationId xmlns:a16="http://schemas.microsoft.com/office/drawing/2014/main" id="{3671CEA4-8F84-4893-8A45-28DB0AE2068C}"/>
              </a:ext>
            </a:extLst>
          </p:cNvPr>
          <p:cNvSpPr>
            <a:spLocks noGrp="1"/>
          </p:cNvSpPr>
          <p:nvPr>
            <p:ph sz="quarter" idx="14" hasCustomPrompt="1"/>
          </p:nvPr>
        </p:nvSpPr>
        <p:spPr>
          <a:xfrm>
            <a:off x="3422650" y="996950"/>
            <a:ext cx="8367713" cy="4545013"/>
          </a:xfrm>
        </p:spPr>
        <p:txBody>
          <a:bodyPr/>
          <a:lstStyle>
            <a:lvl1pPr>
              <a:defRPr/>
            </a:lvl1pPr>
          </a:lstStyle>
          <a:p>
            <a:pPr lvl="0"/>
            <a:r>
              <a:rPr lang="en-US" dirty="0"/>
              <a:t>Click to add content</a:t>
            </a:r>
          </a:p>
        </p:txBody>
      </p:sp>
    </p:spTree>
    <p:extLst>
      <p:ext uri="{BB962C8B-B14F-4D97-AF65-F5344CB8AC3E}">
        <p14:creationId xmlns:p14="http://schemas.microsoft.com/office/powerpoint/2010/main" val="177375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F81B040C-8943-4433-BFE9-AFB1F7C9ED4F}"/>
              </a:ext>
            </a:extLst>
          </p:cNvPr>
          <p:cNvSpPr>
            <a:spLocks noGrp="1"/>
          </p:cNvSpPr>
          <p:nvPr>
            <p:ph type="ctrTitle"/>
          </p:nvPr>
        </p:nvSpPr>
        <p:spPr>
          <a:xfrm>
            <a:off x="1177636" y="-2"/>
            <a:ext cx="11014364" cy="4100947"/>
          </a:xfrm>
          <a:gradFill>
            <a:gsLst>
              <a:gs pos="77000">
                <a:srgbClr val="000000">
                  <a:alpha val="30000"/>
                </a:srgbClr>
              </a:gs>
              <a:gs pos="38000">
                <a:srgbClr val="000000">
                  <a:alpha val="20000"/>
                </a:srgbClr>
              </a:gs>
              <a:gs pos="0">
                <a:srgbClr val="000000">
                  <a:alpha val="0"/>
                </a:srgbClr>
              </a:gs>
              <a:gs pos="20000">
                <a:srgbClr val="000000">
                  <a:alpha val="0"/>
                </a:srgbClr>
              </a:gs>
              <a:gs pos="100000">
                <a:srgbClr val="000000">
                  <a:alpha val="30000"/>
                </a:srgbClr>
              </a:gs>
            </a:gsLst>
            <a:lin ang="21594000" scaled="0"/>
          </a:gradFill>
        </p:spPr>
        <p:txBody>
          <a:bodyPr rIns="731520">
            <a:normAutofit/>
          </a:bodyPr>
          <a:lstStyle>
            <a:lvl1pPr algn="r">
              <a:defRPr sz="6000">
                <a:solidFill>
                  <a:schemeClr val="bg1"/>
                </a:solidFill>
              </a:defRPr>
            </a:lvl1pPr>
          </a:lstStyle>
          <a:p>
            <a:pPr algn="r"/>
            <a:endParaRPr lang="en-US" dirty="0">
              <a:solidFill>
                <a:srgbClr val="FFFFFF"/>
              </a:solidFill>
              <a:effectLst>
                <a:outerShdw blurRad="38100" dist="38100" dir="2700000" algn="tl">
                  <a:srgbClr val="000000">
                    <a:alpha val="43137"/>
                  </a:srgbClr>
                </a:outerShdw>
              </a:effectLst>
            </a:endParaRPr>
          </a:p>
        </p:txBody>
      </p:sp>
      <p:sp>
        <p:nvSpPr>
          <p:cNvPr id="18" name="Subtitle 2">
            <a:extLst>
              <a:ext uri="{FF2B5EF4-FFF2-40B4-BE49-F238E27FC236}">
                <a16:creationId xmlns:a16="http://schemas.microsoft.com/office/drawing/2014/main" id="{741A6711-44B3-4723-90E5-802B2DBD8616}"/>
              </a:ext>
            </a:extLst>
          </p:cNvPr>
          <p:cNvSpPr>
            <a:spLocks noGrp="1"/>
          </p:cNvSpPr>
          <p:nvPr>
            <p:ph type="subTitle" idx="1"/>
          </p:nvPr>
        </p:nvSpPr>
        <p:spPr>
          <a:xfrm>
            <a:off x="3241963" y="4089656"/>
            <a:ext cx="8950035" cy="2768344"/>
          </a:xfrm>
          <a:gradFill>
            <a:gsLst>
              <a:gs pos="77000">
                <a:srgbClr val="000000">
                  <a:alpha val="30000"/>
                </a:srgbClr>
              </a:gs>
              <a:gs pos="33000">
                <a:srgbClr val="000000">
                  <a:alpha val="20000"/>
                </a:srgbClr>
              </a:gs>
              <a:gs pos="0">
                <a:srgbClr val="000000">
                  <a:alpha val="0"/>
                </a:srgbClr>
              </a:gs>
              <a:gs pos="100000">
                <a:srgbClr val="000000">
                  <a:alpha val="30000"/>
                </a:srgbClr>
              </a:gs>
            </a:gsLst>
            <a:lin ang="21594000" scaled="0"/>
          </a:gradFill>
        </p:spPr>
        <p:txBody>
          <a:bodyPr tIns="640080" rIns="731520" anchor="t">
            <a:normAutofit/>
          </a:bodyPr>
          <a:lstStyle>
            <a:lvl1pPr marL="0" indent="0" algn="r">
              <a:buNone/>
              <a:defRPr sz="2800" b="1" baseline="0">
                <a:solidFill>
                  <a:schemeClr val="bg1"/>
                </a:solidFill>
              </a:defRPr>
            </a:lvl1pPr>
          </a:lstStyle>
          <a:p>
            <a:pPr algn="r"/>
            <a:endParaRPr lang="en-US" dirty="0">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670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A42DEE-636F-4A79-B56A-5AF989E1FDC5}"/>
              </a:ext>
              <a:ext uri="{C183D7F6-B498-43B3-948B-1728B52AA6E4}">
                <adec:decorative xmlns:adec="http://schemas.microsoft.com/office/drawing/2017/decorative" val="1"/>
              </a:ext>
            </a:extLst>
          </p:cNvPr>
          <p:cNvSpPr/>
          <p:nvPr userDrawn="1"/>
        </p:nvSpPr>
        <p:spPr>
          <a:xfrm>
            <a:off x="0" y="0"/>
            <a:ext cx="12192000" cy="115046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B75C9195-04C9-4D9A-B613-44A5F5900DBD}"/>
              </a:ext>
            </a:extLst>
          </p:cNvPr>
          <p:cNvSpPr>
            <a:spLocks noGrp="1"/>
          </p:cNvSpPr>
          <p:nvPr>
            <p:ph type="title" hasCustomPrompt="1"/>
          </p:nvPr>
        </p:nvSpPr>
        <p:spPr>
          <a:xfrm>
            <a:off x="1002983" y="194783"/>
            <a:ext cx="9421177" cy="769493"/>
          </a:xfrm>
        </p:spPr>
        <p:txBody>
          <a:bodyPr anchor="ctr"/>
          <a:lstStyle>
            <a:lvl1pPr>
              <a:lnSpc>
                <a:spcPct val="100000"/>
              </a:lnSpc>
              <a:defRPr spc="-20" baseline="0">
                <a:solidFill>
                  <a:schemeClr val="bg1"/>
                </a:solidFill>
              </a:defRPr>
            </a:lvl1pPr>
          </a:lstStyle>
          <a:p>
            <a:r>
              <a:rPr lang="en-US" dirty="0"/>
              <a:t>Click to add title</a:t>
            </a:r>
          </a:p>
        </p:txBody>
      </p:sp>
      <p:sp>
        <p:nvSpPr>
          <p:cNvPr id="8" name="Content Placeholder 7">
            <a:extLst>
              <a:ext uri="{FF2B5EF4-FFF2-40B4-BE49-F238E27FC236}">
                <a16:creationId xmlns:a16="http://schemas.microsoft.com/office/drawing/2014/main" id="{4C5A662A-E279-494E-8389-ADC6E870E38D}"/>
              </a:ext>
            </a:extLst>
          </p:cNvPr>
          <p:cNvSpPr>
            <a:spLocks noGrp="1"/>
          </p:cNvSpPr>
          <p:nvPr>
            <p:ph sz="quarter" idx="14" hasCustomPrompt="1"/>
          </p:nvPr>
        </p:nvSpPr>
        <p:spPr>
          <a:xfrm>
            <a:off x="931863" y="1695450"/>
            <a:ext cx="10328275" cy="4314825"/>
          </a:xfrm>
        </p:spPr>
        <p:txBody>
          <a:bodyPr/>
          <a:lstStyle>
            <a:lvl1pPr>
              <a:defRPr/>
            </a:lvl1pPr>
          </a:lstStyle>
          <a:p>
            <a:pPr lvl="0"/>
            <a:r>
              <a:rPr lang="en-US" dirty="0"/>
              <a:t>Click to add content</a:t>
            </a:r>
          </a:p>
        </p:txBody>
      </p:sp>
    </p:spTree>
    <p:extLst>
      <p:ext uri="{BB962C8B-B14F-4D97-AF65-F5344CB8AC3E}">
        <p14:creationId xmlns:p14="http://schemas.microsoft.com/office/powerpoint/2010/main" val="4271998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eam">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A42DEE-636F-4A79-B56A-5AF989E1FDC5}"/>
              </a:ext>
              <a:ext uri="{C183D7F6-B498-43B3-948B-1728B52AA6E4}">
                <adec:decorative xmlns:adec="http://schemas.microsoft.com/office/drawing/2017/decorative" val="1"/>
              </a:ext>
            </a:extLst>
          </p:cNvPr>
          <p:cNvSpPr/>
          <p:nvPr userDrawn="1"/>
        </p:nvSpPr>
        <p:spPr>
          <a:xfrm>
            <a:off x="0" y="0"/>
            <a:ext cx="12192000" cy="115046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B75C9195-04C9-4D9A-B613-44A5F5900DBD}"/>
              </a:ext>
            </a:extLst>
          </p:cNvPr>
          <p:cNvSpPr>
            <a:spLocks noGrp="1"/>
          </p:cNvSpPr>
          <p:nvPr>
            <p:ph type="title" hasCustomPrompt="1"/>
          </p:nvPr>
        </p:nvSpPr>
        <p:spPr>
          <a:xfrm>
            <a:off x="1002983" y="194783"/>
            <a:ext cx="9421177" cy="769493"/>
          </a:xfrm>
        </p:spPr>
        <p:txBody>
          <a:bodyPr anchor="ctr"/>
          <a:lstStyle>
            <a:lvl1pPr>
              <a:lnSpc>
                <a:spcPct val="100000"/>
              </a:lnSpc>
              <a:defRPr spc="-20" baseline="0">
                <a:solidFill>
                  <a:schemeClr val="bg1"/>
                </a:solidFill>
              </a:defRPr>
            </a:lvl1pPr>
          </a:lstStyle>
          <a:p>
            <a:r>
              <a:rPr lang="en-US" dirty="0"/>
              <a:t>Click to add title</a:t>
            </a:r>
          </a:p>
        </p:txBody>
      </p:sp>
      <p:sp>
        <p:nvSpPr>
          <p:cNvPr id="9" name="Picture Placeholder 23">
            <a:extLst>
              <a:ext uri="{FF2B5EF4-FFF2-40B4-BE49-F238E27FC236}">
                <a16:creationId xmlns:a16="http://schemas.microsoft.com/office/drawing/2014/main" id="{43D59024-D21F-46A9-B65B-C9166E4E30CA}"/>
              </a:ext>
            </a:extLst>
          </p:cNvPr>
          <p:cNvSpPr>
            <a:spLocks noGrp="1"/>
          </p:cNvSpPr>
          <p:nvPr>
            <p:ph type="pic" sz="quarter" idx="13"/>
          </p:nvPr>
        </p:nvSpPr>
        <p:spPr>
          <a:xfrm>
            <a:off x="1046083" y="2339390"/>
            <a:ext cx="2075688" cy="2075688"/>
          </a:xfrm>
        </p:spPr>
        <p:txBody>
          <a:bodyPr/>
          <a:lstStyle/>
          <a:p>
            <a:endParaRPr lang="en-US"/>
          </a:p>
        </p:txBody>
      </p:sp>
      <p:sp>
        <p:nvSpPr>
          <p:cNvPr id="11" name="Picture Placeholder 23">
            <a:extLst>
              <a:ext uri="{FF2B5EF4-FFF2-40B4-BE49-F238E27FC236}">
                <a16:creationId xmlns:a16="http://schemas.microsoft.com/office/drawing/2014/main" id="{C929A99D-6C0C-468B-854A-FF1CC91260EA}"/>
              </a:ext>
            </a:extLst>
          </p:cNvPr>
          <p:cNvSpPr>
            <a:spLocks noGrp="1"/>
          </p:cNvSpPr>
          <p:nvPr>
            <p:ph type="pic" sz="quarter" idx="14"/>
          </p:nvPr>
        </p:nvSpPr>
        <p:spPr>
          <a:xfrm>
            <a:off x="3720384" y="2339390"/>
            <a:ext cx="2075688" cy="2075688"/>
          </a:xfrm>
        </p:spPr>
        <p:txBody>
          <a:bodyPr/>
          <a:lstStyle/>
          <a:p>
            <a:endParaRPr lang="en-US"/>
          </a:p>
        </p:txBody>
      </p:sp>
      <p:sp>
        <p:nvSpPr>
          <p:cNvPr id="12" name="Picture Placeholder 23">
            <a:extLst>
              <a:ext uri="{FF2B5EF4-FFF2-40B4-BE49-F238E27FC236}">
                <a16:creationId xmlns:a16="http://schemas.microsoft.com/office/drawing/2014/main" id="{60F12D74-CCEB-4CE6-A979-072265047F73}"/>
              </a:ext>
            </a:extLst>
          </p:cNvPr>
          <p:cNvSpPr>
            <a:spLocks noGrp="1"/>
          </p:cNvSpPr>
          <p:nvPr>
            <p:ph type="pic" sz="quarter" idx="15"/>
          </p:nvPr>
        </p:nvSpPr>
        <p:spPr>
          <a:xfrm>
            <a:off x="6394685" y="2339390"/>
            <a:ext cx="2075688" cy="2075688"/>
          </a:xfrm>
        </p:spPr>
        <p:txBody>
          <a:bodyPr/>
          <a:lstStyle/>
          <a:p>
            <a:endParaRPr lang="en-US"/>
          </a:p>
        </p:txBody>
      </p:sp>
      <p:sp>
        <p:nvSpPr>
          <p:cNvPr id="13" name="Picture Placeholder 23">
            <a:extLst>
              <a:ext uri="{FF2B5EF4-FFF2-40B4-BE49-F238E27FC236}">
                <a16:creationId xmlns:a16="http://schemas.microsoft.com/office/drawing/2014/main" id="{6A481ED4-1444-4E48-A31E-B2624CF536EC}"/>
              </a:ext>
            </a:extLst>
          </p:cNvPr>
          <p:cNvSpPr>
            <a:spLocks noGrp="1"/>
          </p:cNvSpPr>
          <p:nvPr>
            <p:ph type="pic" sz="quarter" idx="16"/>
          </p:nvPr>
        </p:nvSpPr>
        <p:spPr>
          <a:xfrm>
            <a:off x="9070228" y="2339390"/>
            <a:ext cx="2075688" cy="2075688"/>
          </a:xfrm>
        </p:spPr>
        <p:txBody>
          <a:bodyPr/>
          <a:lstStyle/>
          <a:p>
            <a:endParaRPr lang="en-US"/>
          </a:p>
        </p:txBody>
      </p:sp>
      <p:sp>
        <p:nvSpPr>
          <p:cNvPr id="14" name="Text Placeholder 28">
            <a:extLst>
              <a:ext uri="{FF2B5EF4-FFF2-40B4-BE49-F238E27FC236}">
                <a16:creationId xmlns:a16="http://schemas.microsoft.com/office/drawing/2014/main" id="{1FCF4CD5-BF81-4AEB-BE4A-D07274F666EE}"/>
              </a:ext>
            </a:extLst>
          </p:cNvPr>
          <p:cNvSpPr>
            <a:spLocks noGrp="1"/>
          </p:cNvSpPr>
          <p:nvPr>
            <p:ph type="body" sz="quarter" idx="17" hasCustomPrompt="1"/>
          </p:nvPr>
        </p:nvSpPr>
        <p:spPr>
          <a:xfrm>
            <a:off x="1046083" y="4628543"/>
            <a:ext cx="2075688" cy="347662"/>
          </a:xfrm>
        </p:spPr>
        <p:txBody>
          <a:bodyPr lIns="0" tIns="0" rIns="0" bIns="0">
            <a:noAutofit/>
          </a:bodyPr>
          <a:lstStyle>
            <a:lvl1pPr marL="0" indent="0" algn="ctr">
              <a:lnSpc>
                <a:spcPct val="100000"/>
              </a:lnSpc>
              <a:spcBef>
                <a:spcPts val="0"/>
              </a:spcBef>
              <a:buNone/>
              <a:defRPr sz="2000" b="1" spc="20" baseline="0">
                <a:solidFill>
                  <a:schemeClr val="accent5"/>
                </a:solidFill>
                <a:latin typeface="+mj-lt"/>
              </a:defRPr>
            </a:lvl1pPr>
          </a:lstStyle>
          <a:p>
            <a:pPr lvl="0"/>
            <a:r>
              <a:rPr lang="en-US" dirty="0"/>
              <a:t>Name</a:t>
            </a:r>
          </a:p>
        </p:txBody>
      </p:sp>
      <p:sp>
        <p:nvSpPr>
          <p:cNvPr id="15" name="Text Placeholder 28">
            <a:extLst>
              <a:ext uri="{FF2B5EF4-FFF2-40B4-BE49-F238E27FC236}">
                <a16:creationId xmlns:a16="http://schemas.microsoft.com/office/drawing/2014/main" id="{68146790-CD56-4671-AD13-89B30FAF556E}"/>
              </a:ext>
            </a:extLst>
          </p:cNvPr>
          <p:cNvSpPr>
            <a:spLocks noGrp="1"/>
          </p:cNvSpPr>
          <p:nvPr>
            <p:ph type="body" sz="quarter" idx="18" hasCustomPrompt="1"/>
          </p:nvPr>
        </p:nvSpPr>
        <p:spPr>
          <a:xfrm>
            <a:off x="1046083" y="4934031"/>
            <a:ext cx="2075688" cy="347662"/>
          </a:xfrm>
        </p:spPr>
        <p:txBody>
          <a:bodyPr lIns="0" tIns="0" rIns="0" bIns="0">
            <a:noAutofit/>
          </a:bodyPr>
          <a:lstStyle>
            <a:lvl1pPr marL="0" indent="0" algn="ctr">
              <a:lnSpc>
                <a:spcPct val="100000"/>
              </a:lnSpc>
              <a:spcBef>
                <a:spcPts val="0"/>
              </a:spcBef>
              <a:buNone/>
              <a:defRPr sz="1600" b="0" spc="20" baseline="0">
                <a:solidFill>
                  <a:schemeClr val="tx1"/>
                </a:solidFill>
              </a:defRPr>
            </a:lvl1pPr>
          </a:lstStyle>
          <a:p>
            <a:pPr lvl="0"/>
            <a:r>
              <a:rPr lang="en-US" dirty="0"/>
              <a:t>Title</a:t>
            </a:r>
          </a:p>
        </p:txBody>
      </p:sp>
      <p:sp>
        <p:nvSpPr>
          <p:cNvPr id="16" name="Text Placeholder 28">
            <a:extLst>
              <a:ext uri="{FF2B5EF4-FFF2-40B4-BE49-F238E27FC236}">
                <a16:creationId xmlns:a16="http://schemas.microsoft.com/office/drawing/2014/main" id="{305877BA-4DF5-499D-9288-3956FC9B1BCE}"/>
              </a:ext>
            </a:extLst>
          </p:cNvPr>
          <p:cNvSpPr>
            <a:spLocks noGrp="1"/>
          </p:cNvSpPr>
          <p:nvPr>
            <p:ph type="body" sz="quarter" idx="19" hasCustomPrompt="1"/>
          </p:nvPr>
        </p:nvSpPr>
        <p:spPr>
          <a:xfrm>
            <a:off x="3720384" y="4628543"/>
            <a:ext cx="2075688" cy="347662"/>
          </a:xfrm>
        </p:spPr>
        <p:txBody>
          <a:bodyPr lIns="0" tIns="0" rIns="0" bIns="0">
            <a:noAutofit/>
          </a:bodyPr>
          <a:lstStyle>
            <a:lvl1pPr marL="0" indent="0" algn="ctr">
              <a:lnSpc>
                <a:spcPct val="100000"/>
              </a:lnSpc>
              <a:spcBef>
                <a:spcPts val="0"/>
              </a:spcBef>
              <a:buNone/>
              <a:defRPr sz="2000" b="1" spc="20" baseline="0">
                <a:solidFill>
                  <a:schemeClr val="accent5"/>
                </a:solidFill>
                <a:latin typeface="+mj-lt"/>
              </a:defRPr>
            </a:lvl1pPr>
          </a:lstStyle>
          <a:p>
            <a:pPr lvl="0"/>
            <a:r>
              <a:rPr lang="en-US" dirty="0"/>
              <a:t>Name</a:t>
            </a:r>
          </a:p>
        </p:txBody>
      </p:sp>
      <p:sp>
        <p:nvSpPr>
          <p:cNvPr id="17" name="Text Placeholder 28">
            <a:extLst>
              <a:ext uri="{FF2B5EF4-FFF2-40B4-BE49-F238E27FC236}">
                <a16:creationId xmlns:a16="http://schemas.microsoft.com/office/drawing/2014/main" id="{22E6E064-1B6D-455F-98A9-1A851E3FE16F}"/>
              </a:ext>
            </a:extLst>
          </p:cNvPr>
          <p:cNvSpPr>
            <a:spLocks noGrp="1"/>
          </p:cNvSpPr>
          <p:nvPr>
            <p:ph type="body" sz="quarter" idx="20" hasCustomPrompt="1"/>
          </p:nvPr>
        </p:nvSpPr>
        <p:spPr>
          <a:xfrm>
            <a:off x="3720384" y="4934031"/>
            <a:ext cx="2075688" cy="347662"/>
          </a:xfrm>
        </p:spPr>
        <p:txBody>
          <a:bodyPr lIns="0" tIns="0" rIns="0" bIns="0">
            <a:noAutofit/>
          </a:bodyPr>
          <a:lstStyle>
            <a:lvl1pPr marL="0" indent="0" algn="ctr">
              <a:lnSpc>
                <a:spcPct val="100000"/>
              </a:lnSpc>
              <a:spcBef>
                <a:spcPts val="0"/>
              </a:spcBef>
              <a:buNone/>
              <a:defRPr sz="1600" b="0" spc="20" baseline="0">
                <a:solidFill>
                  <a:schemeClr val="tx1"/>
                </a:solidFill>
              </a:defRPr>
            </a:lvl1pPr>
          </a:lstStyle>
          <a:p>
            <a:pPr lvl="0"/>
            <a:r>
              <a:rPr lang="en-US" dirty="0"/>
              <a:t>Title</a:t>
            </a:r>
          </a:p>
        </p:txBody>
      </p:sp>
      <p:sp>
        <p:nvSpPr>
          <p:cNvPr id="18" name="Text Placeholder 28">
            <a:extLst>
              <a:ext uri="{FF2B5EF4-FFF2-40B4-BE49-F238E27FC236}">
                <a16:creationId xmlns:a16="http://schemas.microsoft.com/office/drawing/2014/main" id="{76F0A93D-9B44-4CF6-87AF-4B5200AF2C65}"/>
              </a:ext>
            </a:extLst>
          </p:cNvPr>
          <p:cNvSpPr>
            <a:spLocks noGrp="1"/>
          </p:cNvSpPr>
          <p:nvPr>
            <p:ph type="body" sz="quarter" idx="21" hasCustomPrompt="1"/>
          </p:nvPr>
        </p:nvSpPr>
        <p:spPr>
          <a:xfrm>
            <a:off x="6394685" y="4628543"/>
            <a:ext cx="2075688" cy="347662"/>
          </a:xfrm>
        </p:spPr>
        <p:txBody>
          <a:bodyPr lIns="0" tIns="0" rIns="0" bIns="0">
            <a:noAutofit/>
          </a:bodyPr>
          <a:lstStyle>
            <a:lvl1pPr marL="0" indent="0" algn="ctr">
              <a:lnSpc>
                <a:spcPct val="100000"/>
              </a:lnSpc>
              <a:spcBef>
                <a:spcPts val="0"/>
              </a:spcBef>
              <a:buNone/>
              <a:defRPr sz="2000" b="1" spc="20" baseline="0">
                <a:solidFill>
                  <a:schemeClr val="accent5"/>
                </a:solidFill>
                <a:latin typeface="+mj-lt"/>
              </a:defRPr>
            </a:lvl1pPr>
          </a:lstStyle>
          <a:p>
            <a:pPr lvl="0"/>
            <a:r>
              <a:rPr lang="en-US" dirty="0"/>
              <a:t>Name</a:t>
            </a:r>
          </a:p>
        </p:txBody>
      </p:sp>
      <p:sp>
        <p:nvSpPr>
          <p:cNvPr id="19" name="Text Placeholder 28">
            <a:extLst>
              <a:ext uri="{FF2B5EF4-FFF2-40B4-BE49-F238E27FC236}">
                <a16:creationId xmlns:a16="http://schemas.microsoft.com/office/drawing/2014/main" id="{550B9205-0F01-47B9-9C79-42EB1E22C958}"/>
              </a:ext>
            </a:extLst>
          </p:cNvPr>
          <p:cNvSpPr>
            <a:spLocks noGrp="1"/>
          </p:cNvSpPr>
          <p:nvPr>
            <p:ph type="body" sz="quarter" idx="22" hasCustomPrompt="1"/>
          </p:nvPr>
        </p:nvSpPr>
        <p:spPr>
          <a:xfrm>
            <a:off x="6394685" y="4934031"/>
            <a:ext cx="2075688" cy="347662"/>
          </a:xfrm>
        </p:spPr>
        <p:txBody>
          <a:bodyPr lIns="0" tIns="0" rIns="0" bIns="0">
            <a:noAutofit/>
          </a:bodyPr>
          <a:lstStyle>
            <a:lvl1pPr marL="0" indent="0" algn="ctr">
              <a:lnSpc>
                <a:spcPct val="100000"/>
              </a:lnSpc>
              <a:spcBef>
                <a:spcPts val="0"/>
              </a:spcBef>
              <a:buNone/>
              <a:defRPr sz="1600" b="0" spc="20" baseline="0">
                <a:solidFill>
                  <a:schemeClr val="tx1"/>
                </a:solidFill>
              </a:defRPr>
            </a:lvl1pPr>
          </a:lstStyle>
          <a:p>
            <a:pPr lvl="0"/>
            <a:r>
              <a:rPr lang="en-US" dirty="0"/>
              <a:t>Title</a:t>
            </a:r>
          </a:p>
        </p:txBody>
      </p:sp>
      <p:sp>
        <p:nvSpPr>
          <p:cNvPr id="20" name="Text Placeholder 28">
            <a:extLst>
              <a:ext uri="{FF2B5EF4-FFF2-40B4-BE49-F238E27FC236}">
                <a16:creationId xmlns:a16="http://schemas.microsoft.com/office/drawing/2014/main" id="{8FC1F3E1-C69F-4835-A5CD-929BD175AF10}"/>
              </a:ext>
            </a:extLst>
          </p:cNvPr>
          <p:cNvSpPr>
            <a:spLocks noGrp="1"/>
          </p:cNvSpPr>
          <p:nvPr>
            <p:ph type="body" sz="quarter" idx="23" hasCustomPrompt="1"/>
          </p:nvPr>
        </p:nvSpPr>
        <p:spPr>
          <a:xfrm>
            <a:off x="9070228" y="4628543"/>
            <a:ext cx="2075688" cy="347662"/>
          </a:xfrm>
        </p:spPr>
        <p:txBody>
          <a:bodyPr lIns="0" tIns="0" rIns="0" bIns="0">
            <a:noAutofit/>
          </a:bodyPr>
          <a:lstStyle>
            <a:lvl1pPr marL="0" indent="0" algn="ctr">
              <a:lnSpc>
                <a:spcPct val="100000"/>
              </a:lnSpc>
              <a:spcBef>
                <a:spcPts val="0"/>
              </a:spcBef>
              <a:buNone/>
              <a:defRPr sz="2000" b="1" spc="20" baseline="0">
                <a:solidFill>
                  <a:schemeClr val="accent5"/>
                </a:solidFill>
                <a:latin typeface="+mj-lt"/>
              </a:defRPr>
            </a:lvl1pPr>
          </a:lstStyle>
          <a:p>
            <a:pPr lvl="0"/>
            <a:r>
              <a:rPr lang="en-US" dirty="0"/>
              <a:t>Name</a:t>
            </a:r>
          </a:p>
        </p:txBody>
      </p:sp>
      <p:sp>
        <p:nvSpPr>
          <p:cNvPr id="21" name="Text Placeholder 28">
            <a:extLst>
              <a:ext uri="{FF2B5EF4-FFF2-40B4-BE49-F238E27FC236}">
                <a16:creationId xmlns:a16="http://schemas.microsoft.com/office/drawing/2014/main" id="{457972FF-3484-4C00-A636-0F208F816CB1}"/>
              </a:ext>
            </a:extLst>
          </p:cNvPr>
          <p:cNvSpPr>
            <a:spLocks noGrp="1"/>
          </p:cNvSpPr>
          <p:nvPr>
            <p:ph type="body" sz="quarter" idx="24" hasCustomPrompt="1"/>
          </p:nvPr>
        </p:nvSpPr>
        <p:spPr>
          <a:xfrm>
            <a:off x="9070228" y="4934031"/>
            <a:ext cx="2075688" cy="347662"/>
          </a:xfrm>
        </p:spPr>
        <p:txBody>
          <a:bodyPr lIns="0" tIns="0" rIns="0" bIns="0">
            <a:noAutofit/>
          </a:bodyPr>
          <a:lstStyle>
            <a:lvl1pPr marL="0" indent="0" algn="ctr">
              <a:lnSpc>
                <a:spcPct val="100000"/>
              </a:lnSpc>
              <a:spcBef>
                <a:spcPts val="0"/>
              </a:spcBef>
              <a:buNone/>
              <a:defRPr sz="1600" b="0" spc="20" baseline="0">
                <a:solidFill>
                  <a:schemeClr val="tx1"/>
                </a:solidFill>
              </a:defRPr>
            </a:lvl1pPr>
          </a:lstStyle>
          <a:p>
            <a:pPr lvl="0"/>
            <a:r>
              <a:rPr lang="en-US" dirty="0"/>
              <a:t>Title</a:t>
            </a:r>
          </a:p>
        </p:txBody>
      </p:sp>
    </p:spTree>
    <p:extLst>
      <p:ext uri="{BB962C8B-B14F-4D97-AF65-F5344CB8AC3E}">
        <p14:creationId xmlns:p14="http://schemas.microsoft.com/office/powerpoint/2010/main" val="873618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E30A8-0D9C-47BB-8249-8A2EEEFC72DD}"/>
              </a:ext>
            </a:extLst>
          </p:cNvPr>
          <p:cNvSpPr>
            <a:spLocks noGrp="1"/>
          </p:cNvSpPr>
          <p:nvPr>
            <p:ph type="title"/>
          </p:nvPr>
        </p:nvSpPr>
        <p:spPr>
          <a:xfrm>
            <a:off x="649224" y="365124"/>
            <a:ext cx="10552176" cy="149961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FE93687-61FE-460F-A66F-4DF17994F394}"/>
              </a:ext>
            </a:extLst>
          </p:cNvPr>
          <p:cNvSpPr>
            <a:spLocks noGrp="1"/>
          </p:cNvSpPr>
          <p:nvPr>
            <p:ph type="body" idx="1"/>
          </p:nvPr>
        </p:nvSpPr>
        <p:spPr>
          <a:xfrm>
            <a:off x="649224" y="1984248"/>
            <a:ext cx="10552176" cy="419709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descr="Shape&#10;&#10;Description automatically generated with medium confidence">
            <a:extLst>
              <a:ext uri="{FF2B5EF4-FFF2-40B4-BE49-F238E27FC236}">
                <a16:creationId xmlns:a16="http://schemas.microsoft.com/office/drawing/2014/main" id="{F160B22D-8002-AB03-CF59-E5405459D34C}"/>
              </a:ext>
            </a:extLst>
          </p:cNvPr>
          <p:cNvPicPr>
            <a:picLocks noChangeAspect="1"/>
          </p:cNvPicPr>
          <p:nvPr userDrawn="1"/>
        </p:nvPicPr>
        <p:blipFill>
          <a:blip r:embed="rId14"/>
          <a:stretch>
            <a:fillRect/>
          </a:stretch>
        </p:blipFill>
        <p:spPr>
          <a:xfrm>
            <a:off x="11201400" y="6219375"/>
            <a:ext cx="921392" cy="570125"/>
          </a:xfrm>
          <a:prstGeom prst="rect">
            <a:avLst/>
          </a:prstGeom>
        </p:spPr>
      </p:pic>
    </p:spTree>
    <p:extLst>
      <p:ext uri="{BB962C8B-B14F-4D97-AF65-F5344CB8AC3E}">
        <p14:creationId xmlns:p14="http://schemas.microsoft.com/office/powerpoint/2010/main" val="3899840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86" r:id="rId9"/>
    <p:sldLayoutId id="2147483657" r:id="rId10"/>
    <p:sldLayoutId id="2147483658" r:id="rId11"/>
    <p:sldLayoutId id="2147483659" r:id="rId12"/>
  </p:sldLayoutIdLst>
  <p:hf hdr="0" ftr="0" dt="0"/>
  <p:txStyles>
    <p:titleStyle>
      <a:lvl1pPr algn="l" defTabSz="914400" rtl="0" eaLnBrk="1" latinLnBrk="0" hangingPunct="1">
        <a:lnSpc>
          <a:spcPct val="90000"/>
        </a:lnSpc>
        <a:spcBef>
          <a:spcPct val="0"/>
        </a:spcBef>
        <a:buNone/>
        <a:defRPr sz="4800" b="0" kern="1200" spc="-40" baseline="0">
          <a:solidFill>
            <a:schemeClr val="bg1">
              <a:lumMod val="5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chart" Target="../charts/chart2.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8.xml"/><Relationship Id="rId4" Type="http://schemas.openxmlformats.org/officeDocument/2006/relationships/chart" Target="../charts/chart5.xml"/></Relationships>
</file>

<file path=ppt/slides/_rels/slide2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8.png"/><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9.png"/></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8.xml"/><Relationship Id="rId5" Type="http://schemas.openxmlformats.org/officeDocument/2006/relationships/image" Target="../media/image23.png"/><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3" Type="http://schemas.openxmlformats.org/officeDocument/2006/relationships/hyperlink" Target="https://youtu.be/LEKiQF-oiPE" TargetMode="External"/><Relationship Id="rId2" Type="http://schemas.openxmlformats.org/officeDocument/2006/relationships/hyperlink" Target="https://github.com/htmw/SpotCheckAI/wiki" TargetMode="Externa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39055A8-6754-4F27-8010-BF142982DD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63BEA8DC-D85D-47C5-A352-5FA38C6615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Background pattern&#10;&#10;Description automatically generated">
            <a:extLst>
              <a:ext uri="{FF2B5EF4-FFF2-40B4-BE49-F238E27FC236}">
                <a16:creationId xmlns:a16="http://schemas.microsoft.com/office/drawing/2014/main" id="{988975D8-408A-6FD1-3E6C-95C37A05335E}"/>
              </a:ext>
            </a:extLst>
          </p:cNvPr>
          <p:cNvPicPr>
            <a:picLocks noGrp="1" noChangeAspect="1"/>
          </p:cNvPicPr>
          <p:nvPr>
            <p:ph type="pic" sz="quarter" idx="13"/>
          </p:nvPr>
        </p:nvPicPr>
        <p:blipFill rotWithShape="1">
          <a:blip r:embed="rId2"/>
          <a:srcRect t="14832" b="2447"/>
          <a:stretch/>
        </p:blipFill>
        <p:spPr>
          <a:xfrm>
            <a:off x="20" y="10"/>
            <a:ext cx="12191979" cy="6857990"/>
          </a:xfrm>
          <a:prstGeom prst="rect">
            <a:avLst/>
          </a:prstGeom>
        </p:spPr>
      </p:pic>
      <p:sp>
        <p:nvSpPr>
          <p:cNvPr id="17" name="Rectangle 16">
            <a:extLst>
              <a:ext uri="{FF2B5EF4-FFF2-40B4-BE49-F238E27FC236}">
                <a16:creationId xmlns:a16="http://schemas.microsoft.com/office/drawing/2014/main" id="{89794409-74D6-4CE5-A2FE-377A7D653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3666683"/>
            <a:ext cx="12188952" cy="3191317"/>
          </a:xfrm>
          <a:prstGeom prst="rect">
            <a:avLst/>
          </a:prstGeom>
          <a:gradFill>
            <a:gsLst>
              <a:gs pos="42000">
                <a:srgbClr val="000000">
                  <a:alpha val="23000"/>
                </a:srgbClr>
              </a:gs>
              <a:gs pos="0">
                <a:srgbClr val="000000">
                  <a:alpha val="0"/>
                </a:srgbClr>
              </a:gs>
              <a:gs pos="100000">
                <a:srgbClr val="000000">
                  <a:alpha val="3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98D150CF-F888-48EA-89E8-311ED5E9161B}"/>
              </a:ext>
            </a:extLst>
          </p:cNvPr>
          <p:cNvSpPr>
            <a:spLocks noGrp="1"/>
          </p:cNvSpPr>
          <p:nvPr>
            <p:ph type="ctrTitle"/>
          </p:nvPr>
        </p:nvSpPr>
        <p:spPr>
          <a:xfrm>
            <a:off x="649045" y="876301"/>
            <a:ext cx="8494955" cy="4805300"/>
          </a:xfrm>
        </p:spPr>
        <p:txBody>
          <a:bodyPr vert="horz" lIns="91440" tIns="45720" rIns="91440" bIns="45720" rtlCol="0" anchor="b">
            <a:normAutofit/>
          </a:bodyPr>
          <a:lstStyle/>
          <a:p>
            <a:r>
              <a:rPr lang="en-US" sz="5400" b="1" kern="1200" spc="-40" baseline="0" dirty="0" err="1">
                <a:solidFill>
                  <a:srgbClr val="FFFFFF"/>
                </a:solidFill>
                <a:latin typeface="+mj-lt"/>
                <a:ea typeface="+mj-ea"/>
                <a:cs typeface="+mj-cs"/>
              </a:rPr>
              <a:t>SpotCheckAI</a:t>
            </a:r>
            <a:r>
              <a:rPr lang="en-US" sz="5400" b="1" kern="1200" spc="-40" baseline="0" dirty="0">
                <a:solidFill>
                  <a:srgbClr val="FFFFFF"/>
                </a:solidFill>
                <a:latin typeface="+mj-lt"/>
                <a:ea typeface="+mj-ea"/>
                <a:cs typeface="+mj-cs"/>
              </a:rPr>
              <a:t>: </a:t>
            </a:r>
            <a:br>
              <a:rPr lang="en-US" sz="5400" b="1" kern="1200" spc="-40" baseline="0" dirty="0">
                <a:solidFill>
                  <a:srgbClr val="FFFFFF"/>
                </a:solidFill>
                <a:latin typeface="+mj-lt"/>
                <a:ea typeface="+mj-ea"/>
                <a:cs typeface="+mj-cs"/>
              </a:rPr>
            </a:br>
            <a:r>
              <a:rPr lang="en-US" sz="5400" b="1" kern="1200" spc="-40" baseline="0" dirty="0">
                <a:solidFill>
                  <a:srgbClr val="FFFFFF"/>
                </a:solidFill>
                <a:latin typeface="+mj-lt"/>
                <a:ea typeface="+mj-ea"/>
                <a:cs typeface="+mj-cs"/>
              </a:rPr>
              <a:t>Sprint 1 Presentation</a:t>
            </a:r>
          </a:p>
        </p:txBody>
      </p:sp>
      <p:sp>
        <p:nvSpPr>
          <p:cNvPr id="8" name="Subtitle 7">
            <a:extLst>
              <a:ext uri="{FF2B5EF4-FFF2-40B4-BE49-F238E27FC236}">
                <a16:creationId xmlns:a16="http://schemas.microsoft.com/office/drawing/2014/main" id="{6BBE0348-1527-4055-BA8A-E2754222743D}"/>
              </a:ext>
            </a:extLst>
          </p:cNvPr>
          <p:cNvSpPr>
            <a:spLocks noGrp="1"/>
          </p:cNvSpPr>
          <p:nvPr>
            <p:ph type="subTitle" idx="1"/>
          </p:nvPr>
        </p:nvSpPr>
        <p:spPr>
          <a:xfrm>
            <a:off x="649044" y="5687291"/>
            <a:ext cx="10365320" cy="663370"/>
          </a:xfrm>
        </p:spPr>
        <p:txBody>
          <a:bodyPr vert="horz" lIns="91440" tIns="45720" rIns="91440" bIns="45720" rtlCol="0" anchor="t">
            <a:normAutofit/>
          </a:bodyPr>
          <a:lstStyle/>
          <a:p>
            <a:pPr>
              <a:lnSpc>
                <a:spcPct val="100000"/>
              </a:lnSpc>
            </a:pPr>
            <a:r>
              <a:rPr lang="en-US" sz="2000" b="1" kern="1200" spc="-20" baseline="0">
                <a:solidFill>
                  <a:srgbClr val="FFFFFF"/>
                </a:solidFill>
                <a:latin typeface="+mn-lt"/>
                <a:ea typeface="+mn-ea"/>
                <a:cs typeface="+mn-cs"/>
              </a:rPr>
              <a:t>Rafferty Leung</a:t>
            </a:r>
          </a:p>
        </p:txBody>
      </p:sp>
    </p:spTree>
    <p:extLst>
      <p:ext uri="{BB962C8B-B14F-4D97-AF65-F5344CB8AC3E}">
        <p14:creationId xmlns:p14="http://schemas.microsoft.com/office/powerpoint/2010/main" val="2720718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94BED-13CB-9378-E6D9-6A7EADDCF9DD}"/>
              </a:ext>
            </a:extLst>
          </p:cNvPr>
          <p:cNvSpPr>
            <a:spLocks noGrp="1"/>
          </p:cNvSpPr>
          <p:nvPr>
            <p:ph type="title"/>
          </p:nvPr>
        </p:nvSpPr>
        <p:spPr/>
        <p:txBody>
          <a:bodyPr>
            <a:normAutofit fontScale="90000"/>
          </a:bodyPr>
          <a:lstStyle/>
          <a:p>
            <a:r>
              <a:rPr lang="en-US" dirty="0"/>
              <a:t>Minimum Viable Product</a:t>
            </a:r>
          </a:p>
        </p:txBody>
      </p:sp>
      <p:sp>
        <p:nvSpPr>
          <p:cNvPr id="3" name="Content Placeholder 2">
            <a:extLst>
              <a:ext uri="{FF2B5EF4-FFF2-40B4-BE49-F238E27FC236}">
                <a16:creationId xmlns:a16="http://schemas.microsoft.com/office/drawing/2014/main" id="{ED4CDCB9-F411-4261-A73F-40D961E81238}"/>
              </a:ext>
            </a:extLst>
          </p:cNvPr>
          <p:cNvSpPr>
            <a:spLocks noGrp="1"/>
          </p:cNvSpPr>
          <p:nvPr>
            <p:ph sz="quarter" idx="14"/>
          </p:nvPr>
        </p:nvSpPr>
        <p:spPr/>
        <p:txBody>
          <a:bodyPr/>
          <a:lstStyle/>
          <a:p>
            <a:r>
              <a:rPr lang="en-US" dirty="0"/>
              <a:t>A website that allows for simple input and output with a predicted degree of certainty.</a:t>
            </a:r>
          </a:p>
          <a:p>
            <a:r>
              <a:rPr lang="en-US" dirty="0"/>
              <a:t>Implementation of a Machine Learning Model with sufficient testing and training sample size.</a:t>
            </a:r>
          </a:p>
          <a:p>
            <a:r>
              <a:rPr lang="en-US" dirty="0"/>
              <a:t>A cross-platform website that is responsive and device agnostic.</a:t>
            </a:r>
          </a:p>
          <a:p>
            <a:endParaRPr lang="en-US" dirty="0"/>
          </a:p>
        </p:txBody>
      </p:sp>
    </p:spTree>
    <p:extLst>
      <p:ext uri="{BB962C8B-B14F-4D97-AF65-F5344CB8AC3E}">
        <p14:creationId xmlns:p14="http://schemas.microsoft.com/office/powerpoint/2010/main" val="21326573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829618A-B780-4421-AC86-35B451AF5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3C53EE-72B9-A4D4-68CA-BDFEA4E65756}"/>
              </a:ext>
            </a:extLst>
          </p:cNvPr>
          <p:cNvSpPr>
            <a:spLocks noGrp="1"/>
          </p:cNvSpPr>
          <p:nvPr>
            <p:ph type="title"/>
          </p:nvPr>
        </p:nvSpPr>
        <p:spPr>
          <a:xfrm>
            <a:off x="647700" y="349624"/>
            <a:ext cx="5329518" cy="1809376"/>
          </a:xfrm>
        </p:spPr>
        <p:txBody>
          <a:bodyPr vert="horz" lIns="91440" tIns="45720" rIns="91440" bIns="45720" rtlCol="0" anchor="b">
            <a:normAutofit/>
          </a:bodyPr>
          <a:lstStyle/>
          <a:p>
            <a:pPr>
              <a:lnSpc>
                <a:spcPct val="90000"/>
              </a:lnSpc>
            </a:pPr>
            <a:r>
              <a:rPr lang="en-US" b="1" spc="-40" dirty="0">
                <a:solidFill>
                  <a:schemeClr val="bg1">
                    <a:lumMod val="50000"/>
                  </a:schemeClr>
                </a:solidFill>
              </a:rPr>
              <a:t>MVP: Home Page</a:t>
            </a:r>
          </a:p>
        </p:txBody>
      </p:sp>
      <p:sp>
        <p:nvSpPr>
          <p:cNvPr id="3" name="Content Placeholder 2">
            <a:extLst>
              <a:ext uri="{FF2B5EF4-FFF2-40B4-BE49-F238E27FC236}">
                <a16:creationId xmlns:a16="http://schemas.microsoft.com/office/drawing/2014/main" id="{80867699-9EE5-42CF-87DD-21844FF0B261}"/>
              </a:ext>
            </a:extLst>
          </p:cNvPr>
          <p:cNvSpPr>
            <a:spLocks noGrp="1"/>
          </p:cNvSpPr>
          <p:nvPr>
            <p:ph sz="quarter" idx="14"/>
          </p:nvPr>
        </p:nvSpPr>
        <p:spPr>
          <a:xfrm>
            <a:off x="647700" y="2286000"/>
            <a:ext cx="5575300" cy="3890962"/>
          </a:xfrm>
        </p:spPr>
        <p:txBody>
          <a:bodyPr vert="horz" lIns="91440" tIns="45720" rIns="91440" bIns="45720" rtlCol="0">
            <a:normAutofit/>
          </a:bodyPr>
          <a:lstStyle/>
          <a:p>
            <a:r>
              <a:rPr lang="en-US" dirty="0"/>
              <a:t>Overview of what application’s functionality</a:t>
            </a:r>
          </a:p>
          <a:p>
            <a:r>
              <a:rPr lang="en-US" dirty="0"/>
              <a:t>Prediction form accessibility</a:t>
            </a:r>
          </a:p>
        </p:txBody>
      </p:sp>
      <p:pic>
        <p:nvPicPr>
          <p:cNvPr id="4" name="Picture 2" descr="Graphical user interface, text, application, chat or text message&#10;&#10;Description automatically generated">
            <a:extLst>
              <a:ext uri="{FF2B5EF4-FFF2-40B4-BE49-F238E27FC236}">
                <a16:creationId xmlns:a16="http://schemas.microsoft.com/office/drawing/2014/main" id="{97927693-FAA1-2A74-CE35-4CEB5B396BF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510600" y="349624"/>
            <a:ext cx="3393799" cy="6006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4948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829618A-B780-4421-AC86-35B451AF5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3C53EE-72B9-A4D4-68CA-BDFEA4E65756}"/>
              </a:ext>
            </a:extLst>
          </p:cNvPr>
          <p:cNvSpPr>
            <a:spLocks noGrp="1"/>
          </p:cNvSpPr>
          <p:nvPr>
            <p:ph type="title"/>
          </p:nvPr>
        </p:nvSpPr>
        <p:spPr>
          <a:xfrm>
            <a:off x="647700" y="349624"/>
            <a:ext cx="5329518" cy="1809376"/>
          </a:xfrm>
        </p:spPr>
        <p:txBody>
          <a:bodyPr vert="horz" lIns="91440" tIns="45720" rIns="91440" bIns="45720" rtlCol="0" anchor="b">
            <a:normAutofit/>
          </a:bodyPr>
          <a:lstStyle/>
          <a:p>
            <a:pPr>
              <a:lnSpc>
                <a:spcPct val="90000"/>
              </a:lnSpc>
            </a:pPr>
            <a:r>
              <a:rPr lang="en-US" sz="3600" b="1" spc="-40" dirty="0">
                <a:solidFill>
                  <a:schemeClr val="bg1">
                    <a:lumMod val="50000"/>
                  </a:schemeClr>
                </a:solidFill>
              </a:rPr>
              <a:t>MVP: Prediction Form</a:t>
            </a:r>
          </a:p>
        </p:txBody>
      </p:sp>
      <p:sp>
        <p:nvSpPr>
          <p:cNvPr id="3" name="Content Placeholder 2">
            <a:extLst>
              <a:ext uri="{FF2B5EF4-FFF2-40B4-BE49-F238E27FC236}">
                <a16:creationId xmlns:a16="http://schemas.microsoft.com/office/drawing/2014/main" id="{80867699-9EE5-42CF-87DD-21844FF0B261}"/>
              </a:ext>
            </a:extLst>
          </p:cNvPr>
          <p:cNvSpPr>
            <a:spLocks noGrp="1"/>
          </p:cNvSpPr>
          <p:nvPr>
            <p:ph sz="quarter" idx="14"/>
          </p:nvPr>
        </p:nvSpPr>
        <p:spPr>
          <a:xfrm>
            <a:off x="647700" y="2286000"/>
            <a:ext cx="5575300" cy="3890962"/>
          </a:xfrm>
        </p:spPr>
        <p:txBody>
          <a:bodyPr vert="horz" lIns="91440" tIns="45720" rIns="91440" bIns="45720" rtlCol="0">
            <a:normAutofit/>
          </a:bodyPr>
          <a:lstStyle/>
          <a:p>
            <a:r>
              <a:rPr lang="en-US" dirty="0"/>
              <a:t>Instructions</a:t>
            </a:r>
          </a:p>
          <a:p>
            <a:r>
              <a:rPr lang="en-US" dirty="0"/>
              <a:t>Current Model Metrics </a:t>
            </a:r>
          </a:p>
          <a:p>
            <a:r>
              <a:rPr lang="en-US" dirty="0"/>
              <a:t>Submit Photo</a:t>
            </a:r>
          </a:p>
          <a:p>
            <a:pPr lvl="1"/>
            <a:r>
              <a:rPr lang="en-US" dirty="0"/>
              <a:t>Specified image type criteria</a:t>
            </a:r>
          </a:p>
          <a:p>
            <a:r>
              <a:rPr lang="en-US" dirty="0"/>
              <a:t>Result</a:t>
            </a:r>
          </a:p>
          <a:p>
            <a:pPr lvl="1"/>
            <a:r>
              <a:rPr lang="en-US" dirty="0"/>
              <a:t>Will return result with prediction or HTTP Error Message</a:t>
            </a:r>
          </a:p>
        </p:txBody>
      </p:sp>
      <p:pic>
        <p:nvPicPr>
          <p:cNvPr id="5" name="Picture 6">
            <a:extLst>
              <a:ext uri="{FF2B5EF4-FFF2-40B4-BE49-F238E27FC236}">
                <a16:creationId xmlns:a16="http://schemas.microsoft.com/office/drawing/2014/main" id="{59196E21-8B08-1911-66DB-BA0A5FFAE9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08268" y="1354406"/>
            <a:ext cx="2336799" cy="414918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413067AA-E505-D6FE-8094-B875151D26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00134" y="1359516"/>
            <a:ext cx="2336799" cy="4144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6496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AE50A-3AFF-C25C-B24F-A391BB1D73B7}"/>
              </a:ext>
            </a:extLst>
          </p:cNvPr>
          <p:cNvSpPr>
            <a:spLocks noGrp="1"/>
          </p:cNvSpPr>
          <p:nvPr>
            <p:ph type="title"/>
          </p:nvPr>
        </p:nvSpPr>
        <p:spPr/>
        <p:txBody>
          <a:bodyPr>
            <a:normAutofit fontScale="90000"/>
          </a:bodyPr>
          <a:lstStyle/>
          <a:p>
            <a:r>
              <a:rPr lang="en-US" dirty="0"/>
              <a:t>Current Technologies Utilized</a:t>
            </a:r>
          </a:p>
        </p:txBody>
      </p:sp>
      <p:sp>
        <p:nvSpPr>
          <p:cNvPr id="3" name="Content Placeholder 2">
            <a:extLst>
              <a:ext uri="{FF2B5EF4-FFF2-40B4-BE49-F238E27FC236}">
                <a16:creationId xmlns:a16="http://schemas.microsoft.com/office/drawing/2014/main" id="{12CEE894-B230-DD68-1678-27079B589DA8}"/>
              </a:ext>
            </a:extLst>
          </p:cNvPr>
          <p:cNvSpPr>
            <a:spLocks noGrp="1"/>
          </p:cNvSpPr>
          <p:nvPr>
            <p:ph sz="quarter" idx="14"/>
          </p:nvPr>
        </p:nvSpPr>
        <p:spPr/>
        <p:txBody>
          <a:bodyPr>
            <a:normAutofit/>
          </a:bodyPr>
          <a:lstStyle/>
          <a:p>
            <a:pPr lvl="1"/>
            <a:endParaRPr lang="en-US" dirty="0"/>
          </a:p>
          <a:p>
            <a:pPr lvl="1"/>
            <a:endParaRPr lang="en-US" dirty="0"/>
          </a:p>
          <a:p>
            <a:pPr lvl="1"/>
            <a:endParaRPr lang="en-US" dirty="0"/>
          </a:p>
          <a:p>
            <a:pPr lvl="1"/>
            <a:endParaRPr lang="en-US" dirty="0"/>
          </a:p>
          <a:p>
            <a:pPr lvl="1"/>
            <a:endParaRPr lang="en-US" dirty="0"/>
          </a:p>
          <a:p>
            <a:pPr marL="457200" lvl="1" indent="0">
              <a:buNone/>
            </a:pPr>
            <a:endParaRPr lang="en-US" dirty="0"/>
          </a:p>
        </p:txBody>
      </p:sp>
      <p:pic>
        <p:nvPicPr>
          <p:cNvPr id="4" name="Picture 3">
            <a:extLst>
              <a:ext uri="{FF2B5EF4-FFF2-40B4-BE49-F238E27FC236}">
                <a16:creationId xmlns:a16="http://schemas.microsoft.com/office/drawing/2014/main" id="{D8925A76-012E-4D32-A167-6ED131CFD88B}"/>
              </a:ext>
            </a:extLst>
          </p:cNvPr>
          <p:cNvPicPr>
            <a:picLocks noChangeAspect="1"/>
          </p:cNvPicPr>
          <p:nvPr/>
        </p:nvPicPr>
        <p:blipFill>
          <a:blip r:embed="rId2"/>
          <a:stretch>
            <a:fillRect/>
          </a:stretch>
        </p:blipFill>
        <p:spPr>
          <a:xfrm>
            <a:off x="2862302" y="1166550"/>
            <a:ext cx="6467396" cy="5672400"/>
          </a:xfrm>
          <a:prstGeom prst="rect">
            <a:avLst/>
          </a:prstGeom>
        </p:spPr>
      </p:pic>
    </p:spTree>
    <p:extLst>
      <p:ext uri="{BB962C8B-B14F-4D97-AF65-F5344CB8AC3E}">
        <p14:creationId xmlns:p14="http://schemas.microsoft.com/office/powerpoint/2010/main" val="39205594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066C7-061C-ADBB-1282-CFE2BF919A4E}"/>
              </a:ext>
            </a:extLst>
          </p:cNvPr>
          <p:cNvSpPr>
            <a:spLocks noGrp="1"/>
          </p:cNvSpPr>
          <p:nvPr>
            <p:ph type="title"/>
          </p:nvPr>
        </p:nvSpPr>
        <p:spPr/>
        <p:txBody>
          <a:bodyPr>
            <a:normAutofit fontScale="90000"/>
          </a:bodyPr>
          <a:lstStyle/>
          <a:p>
            <a:r>
              <a:rPr lang="en-US" dirty="0"/>
              <a:t>Algorithm: CNN</a:t>
            </a:r>
          </a:p>
        </p:txBody>
      </p:sp>
      <p:sp>
        <p:nvSpPr>
          <p:cNvPr id="3" name="Content Placeholder 2">
            <a:extLst>
              <a:ext uri="{FF2B5EF4-FFF2-40B4-BE49-F238E27FC236}">
                <a16:creationId xmlns:a16="http://schemas.microsoft.com/office/drawing/2014/main" id="{93720E51-87F3-739A-F37A-B2832676E056}"/>
              </a:ext>
            </a:extLst>
          </p:cNvPr>
          <p:cNvSpPr>
            <a:spLocks noGrp="1"/>
          </p:cNvSpPr>
          <p:nvPr>
            <p:ph sz="quarter" idx="14"/>
          </p:nvPr>
        </p:nvSpPr>
        <p:spPr/>
        <p:txBody>
          <a:bodyPr/>
          <a:lstStyle/>
          <a:p>
            <a:r>
              <a:rPr lang="en-US" dirty="0"/>
              <a:t>Image Recognition </a:t>
            </a:r>
            <a:r>
              <a:rPr lang="en-US" dirty="0">
                <a:sym typeface="Wingdings" pitchFamily="2" charset="2"/>
              </a:rPr>
              <a:t> Convolution Neural Network</a:t>
            </a:r>
            <a:endParaRPr lang="en-US" dirty="0"/>
          </a:p>
          <a:p>
            <a:r>
              <a:rPr lang="en-US" dirty="0"/>
              <a:t>Three separate ”stacks” of 2D layers:</a:t>
            </a:r>
          </a:p>
          <a:p>
            <a:pPr lvl="1"/>
            <a:r>
              <a:rPr lang="en-US" dirty="0"/>
              <a:t>Convolution Layer with </a:t>
            </a:r>
            <a:r>
              <a:rPr lang="en-US" dirty="0" err="1"/>
              <a:t>ReLU</a:t>
            </a:r>
            <a:r>
              <a:rPr lang="en-US" dirty="0"/>
              <a:t> activation</a:t>
            </a:r>
          </a:p>
          <a:p>
            <a:pPr lvl="1"/>
            <a:r>
              <a:rPr lang="en-US" dirty="0"/>
              <a:t>Max Pooling Layer</a:t>
            </a:r>
          </a:p>
          <a:p>
            <a:pPr lvl="1"/>
            <a:r>
              <a:rPr lang="en-US" dirty="0"/>
              <a:t>Drop Out Layer</a:t>
            </a:r>
          </a:p>
          <a:p>
            <a:r>
              <a:rPr lang="en-US" dirty="0"/>
              <a:t>Flatten Layer</a:t>
            </a:r>
          </a:p>
          <a:p>
            <a:r>
              <a:rPr lang="en-US" dirty="0"/>
              <a:t>Dense Layer</a:t>
            </a:r>
          </a:p>
          <a:p>
            <a:endParaRPr lang="en-US" dirty="0"/>
          </a:p>
        </p:txBody>
      </p:sp>
      <p:pic>
        <p:nvPicPr>
          <p:cNvPr id="2050" name="Picture 2" descr="Schematic diagram of a basic convolutional neural network ...">
            <a:extLst>
              <a:ext uri="{FF2B5EF4-FFF2-40B4-BE49-F238E27FC236}">
                <a16:creationId xmlns:a16="http://schemas.microsoft.com/office/drawing/2014/main" id="{71DAA447-E3CB-9992-5655-301B8D1058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04194" y="3373329"/>
            <a:ext cx="5338208" cy="2636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7721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B1E33-4832-CA93-78E3-CD681C9461AC}"/>
              </a:ext>
            </a:extLst>
          </p:cNvPr>
          <p:cNvSpPr>
            <a:spLocks noGrp="1"/>
          </p:cNvSpPr>
          <p:nvPr>
            <p:ph type="title"/>
          </p:nvPr>
        </p:nvSpPr>
        <p:spPr/>
        <p:txBody>
          <a:bodyPr>
            <a:normAutofit fontScale="90000"/>
          </a:bodyPr>
          <a:lstStyle/>
          <a:p>
            <a:r>
              <a:rPr lang="en-US" dirty="0"/>
              <a:t>Diagrams: Architecture</a:t>
            </a:r>
          </a:p>
        </p:txBody>
      </p:sp>
      <p:pic>
        <p:nvPicPr>
          <p:cNvPr id="13" name="Content Placeholder 12" descr="Diagram&#10;&#10;Description automatically generated">
            <a:extLst>
              <a:ext uri="{FF2B5EF4-FFF2-40B4-BE49-F238E27FC236}">
                <a16:creationId xmlns:a16="http://schemas.microsoft.com/office/drawing/2014/main" id="{34DC9EA8-0F54-C1D4-A3EB-12645154D508}"/>
              </a:ext>
            </a:extLst>
          </p:cNvPr>
          <p:cNvPicPr>
            <a:picLocks noGrp="1" noChangeAspect="1"/>
          </p:cNvPicPr>
          <p:nvPr>
            <p:ph sz="quarter" idx="14"/>
          </p:nvPr>
        </p:nvPicPr>
        <p:blipFill>
          <a:blip r:embed="rId2"/>
          <a:stretch>
            <a:fillRect/>
          </a:stretch>
        </p:blipFill>
        <p:spPr>
          <a:xfrm>
            <a:off x="2007020" y="1695450"/>
            <a:ext cx="8177960" cy="4314825"/>
          </a:xfrm>
        </p:spPr>
      </p:pic>
    </p:spTree>
    <p:extLst>
      <p:ext uri="{BB962C8B-B14F-4D97-AF65-F5344CB8AC3E}">
        <p14:creationId xmlns:p14="http://schemas.microsoft.com/office/powerpoint/2010/main" val="14744057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0CF19-D421-AC27-C8E8-319E4A8B03D6}"/>
              </a:ext>
            </a:extLst>
          </p:cNvPr>
          <p:cNvSpPr>
            <a:spLocks noGrp="1"/>
          </p:cNvSpPr>
          <p:nvPr>
            <p:ph type="title"/>
          </p:nvPr>
        </p:nvSpPr>
        <p:spPr/>
        <p:txBody>
          <a:bodyPr>
            <a:normAutofit fontScale="90000"/>
          </a:bodyPr>
          <a:lstStyle/>
          <a:p>
            <a:r>
              <a:rPr lang="en-US" dirty="0"/>
              <a:t>Diagrams: User Sequence</a:t>
            </a:r>
          </a:p>
        </p:txBody>
      </p:sp>
      <p:pic>
        <p:nvPicPr>
          <p:cNvPr id="9" name="Content Placeholder 8" descr="Chart, box and whisker chart&#10;&#10;Description automatically generated">
            <a:extLst>
              <a:ext uri="{FF2B5EF4-FFF2-40B4-BE49-F238E27FC236}">
                <a16:creationId xmlns:a16="http://schemas.microsoft.com/office/drawing/2014/main" id="{0A41E5AC-66AD-4521-7B18-3A030D5C7243}"/>
              </a:ext>
            </a:extLst>
          </p:cNvPr>
          <p:cNvPicPr>
            <a:picLocks noGrp="1" noChangeAspect="1"/>
          </p:cNvPicPr>
          <p:nvPr>
            <p:ph sz="quarter" idx="14"/>
          </p:nvPr>
        </p:nvPicPr>
        <p:blipFill>
          <a:blip r:embed="rId2"/>
          <a:stretch>
            <a:fillRect/>
          </a:stretch>
        </p:blipFill>
        <p:spPr>
          <a:xfrm>
            <a:off x="931863" y="2232741"/>
            <a:ext cx="10328275" cy="3240243"/>
          </a:xfrm>
        </p:spPr>
      </p:pic>
    </p:spTree>
    <p:extLst>
      <p:ext uri="{BB962C8B-B14F-4D97-AF65-F5344CB8AC3E}">
        <p14:creationId xmlns:p14="http://schemas.microsoft.com/office/powerpoint/2010/main" val="8056179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1BC53-BAE7-6D5B-76AB-1E9C6AFD4942}"/>
              </a:ext>
            </a:extLst>
          </p:cNvPr>
          <p:cNvSpPr>
            <a:spLocks noGrp="1"/>
          </p:cNvSpPr>
          <p:nvPr>
            <p:ph type="title"/>
          </p:nvPr>
        </p:nvSpPr>
        <p:spPr/>
        <p:txBody>
          <a:bodyPr>
            <a:normAutofit fontScale="90000"/>
          </a:bodyPr>
          <a:lstStyle/>
          <a:p>
            <a:r>
              <a:rPr lang="en-US" dirty="0"/>
              <a:t>Diagrams: Use Case Diagram</a:t>
            </a:r>
          </a:p>
        </p:txBody>
      </p:sp>
      <p:pic>
        <p:nvPicPr>
          <p:cNvPr id="5" name="Content Placeholder 4" descr="Diagram&#10;&#10;Description automatically generated">
            <a:extLst>
              <a:ext uri="{FF2B5EF4-FFF2-40B4-BE49-F238E27FC236}">
                <a16:creationId xmlns:a16="http://schemas.microsoft.com/office/drawing/2014/main" id="{75CD93AC-1132-9121-E44D-84BFFE403A9A}"/>
              </a:ext>
            </a:extLst>
          </p:cNvPr>
          <p:cNvPicPr>
            <a:picLocks noGrp="1" noChangeAspect="1"/>
          </p:cNvPicPr>
          <p:nvPr>
            <p:ph sz="quarter" idx="14"/>
          </p:nvPr>
        </p:nvPicPr>
        <p:blipFill>
          <a:blip r:embed="rId2"/>
          <a:stretch>
            <a:fillRect/>
          </a:stretch>
        </p:blipFill>
        <p:spPr>
          <a:xfrm>
            <a:off x="1690191" y="1695450"/>
            <a:ext cx="8811619" cy="4314825"/>
          </a:xfrm>
        </p:spPr>
      </p:pic>
    </p:spTree>
    <p:extLst>
      <p:ext uri="{BB962C8B-B14F-4D97-AF65-F5344CB8AC3E}">
        <p14:creationId xmlns:p14="http://schemas.microsoft.com/office/powerpoint/2010/main" val="24037717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2F8AF-4B76-D3D6-7E0C-4B296186A897}"/>
              </a:ext>
            </a:extLst>
          </p:cNvPr>
          <p:cNvSpPr>
            <a:spLocks noGrp="1"/>
          </p:cNvSpPr>
          <p:nvPr>
            <p:ph type="title"/>
          </p:nvPr>
        </p:nvSpPr>
        <p:spPr/>
        <p:txBody>
          <a:bodyPr>
            <a:normAutofit fontScale="90000"/>
          </a:bodyPr>
          <a:lstStyle/>
          <a:p>
            <a:r>
              <a:rPr lang="en-US" dirty="0"/>
              <a:t>Diagrams: Class Diagram</a:t>
            </a:r>
          </a:p>
        </p:txBody>
      </p:sp>
      <p:pic>
        <p:nvPicPr>
          <p:cNvPr id="5" name="Content Placeholder 4" descr="Diagram, engineering drawing&#10;&#10;Description automatically generated">
            <a:extLst>
              <a:ext uri="{FF2B5EF4-FFF2-40B4-BE49-F238E27FC236}">
                <a16:creationId xmlns:a16="http://schemas.microsoft.com/office/drawing/2014/main" id="{DCF1C458-7ECD-0BBF-60C9-3EA20B8D0B68}"/>
              </a:ext>
            </a:extLst>
          </p:cNvPr>
          <p:cNvPicPr>
            <a:picLocks noGrp="1" noChangeAspect="1"/>
          </p:cNvPicPr>
          <p:nvPr>
            <p:ph sz="quarter" idx="14"/>
          </p:nvPr>
        </p:nvPicPr>
        <p:blipFill>
          <a:blip r:embed="rId2"/>
          <a:stretch>
            <a:fillRect/>
          </a:stretch>
        </p:blipFill>
        <p:spPr>
          <a:xfrm>
            <a:off x="3485119" y="1695450"/>
            <a:ext cx="5221762" cy="4314825"/>
          </a:xfrm>
        </p:spPr>
      </p:pic>
    </p:spTree>
    <p:extLst>
      <p:ext uri="{BB962C8B-B14F-4D97-AF65-F5344CB8AC3E}">
        <p14:creationId xmlns:p14="http://schemas.microsoft.com/office/powerpoint/2010/main" val="7685454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28E6A4D9-12A1-4CD4-99EA-5C5ECDEF8A33}"/>
              </a:ext>
            </a:extLst>
          </p:cNvPr>
          <p:cNvSpPr>
            <a:spLocks noGrp="1"/>
          </p:cNvSpPr>
          <p:nvPr>
            <p:ph type="title"/>
          </p:nvPr>
        </p:nvSpPr>
        <p:spPr>
          <a:xfrm>
            <a:off x="331787" y="996950"/>
            <a:ext cx="2384425" cy="4946650"/>
          </a:xfrm>
        </p:spPr>
        <p:txBody>
          <a:bodyPr>
            <a:normAutofit/>
          </a:bodyPr>
          <a:lstStyle/>
          <a:p>
            <a:r>
              <a:rPr lang="en-US" sz="4400" dirty="0"/>
              <a:t>Product Backlog</a:t>
            </a:r>
          </a:p>
        </p:txBody>
      </p:sp>
      <p:graphicFrame>
        <p:nvGraphicFramePr>
          <p:cNvPr id="2" name="Content Placeholder 3">
            <a:extLst>
              <a:ext uri="{FF2B5EF4-FFF2-40B4-BE49-F238E27FC236}">
                <a16:creationId xmlns:a16="http://schemas.microsoft.com/office/drawing/2014/main" id="{2928C74C-31B0-C30D-08A4-375CC70287D1}"/>
              </a:ext>
            </a:extLst>
          </p:cNvPr>
          <p:cNvGraphicFramePr>
            <a:graphicFrameLocks/>
          </p:cNvGraphicFramePr>
          <p:nvPr>
            <p:extLst>
              <p:ext uri="{D42A27DB-BD31-4B8C-83A1-F6EECF244321}">
                <p14:modId xmlns:p14="http://schemas.microsoft.com/office/powerpoint/2010/main" val="2989460444"/>
              </p:ext>
            </p:extLst>
          </p:nvPr>
        </p:nvGraphicFramePr>
        <p:xfrm>
          <a:off x="4675783" y="257381"/>
          <a:ext cx="6108036" cy="6343238"/>
        </p:xfrm>
        <a:graphic>
          <a:graphicData uri="http://schemas.openxmlformats.org/drawingml/2006/table">
            <a:tbl>
              <a:tblPr firstRow="1">
                <a:tableStyleId>{F5AB1C69-6EDB-4FF4-983F-18BD219EF322}</a:tableStyleId>
              </a:tblPr>
              <a:tblGrid>
                <a:gridCol w="723786">
                  <a:extLst>
                    <a:ext uri="{9D8B030D-6E8A-4147-A177-3AD203B41FA5}">
                      <a16:colId xmlns:a16="http://schemas.microsoft.com/office/drawing/2014/main" val="411859165"/>
                    </a:ext>
                  </a:extLst>
                </a:gridCol>
                <a:gridCol w="549142">
                  <a:extLst>
                    <a:ext uri="{9D8B030D-6E8A-4147-A177-3AD203B41FA5}">
                      <a16:colId xmlns:a16="http://schemas.microsoft.com/office/drawing/2014/main" val="3538991227"/>
                    </a:ext>
                  </a:extLst>
                </a:gridCol>
                <a:gridCol w="4835108">
                  <a:extLst>
                    <a:ext uri="{9D8B030D-6E8A-4147-A177-3AD203B41FA5}">
                      <a16:colId xmlns:a16="http://schemas.microsoft.com/office/drawing/2014/main" val="2388435616"/>
                    </a:ext>
                  </a:extLst>
                </a:gridCol>
              </a:tblGrid>
              <a:tr h="151415">
                <a:tc>
                  <a:txBody>
                    <a:bodyPr/>
                    <a:lstStyle/>
                    <a:p>
                      <a:pPr algn="l" fontAlgn="b"/>
                      <a:r>
                        <a:rPr lang="en-US" sz="800" b="0" u="none" strike="noStrike" dirty="0">
                          <a:effectLst/>
                        </a:rPr>
                        <a:t>Issue Type</a:t>
                      </a:r>
                      <a:endParaRPr lang="en-US" sz="800" b="0" i="0" u="none" strike="noStrike" dirty="0">
                        <a:solidFill>
                          <a:srgbClr val="000000"/>
                        </a:solidFill>
                        <a:effectLst/>
                        <a:latin typeface="Calibri" panose="020F0502020204030204" pitchFamily="34" charset="0"/>
                      </a:endParaRPr>
                    </a:p>
                  </a:txBody>
                  <a:tcPr marL="1248" marR="1248" marT="1248" marB="0" anchor="b"/>
                </a:tc>
                <a:tc>
                  <a:txBody>
                    <a:bodyPr/>
                    <a:lstStyle/>
                    <a:p>
                      <a:pPr algn="l" fontAlgn="b"/>
                      <a:r>
                        <a:rPr lang="en-US" sz="800" b="0" u="none" strike="noStrike">
                          <a:effectLst/>
                        </a:rPr>
                        <a:t>Key</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b="0" u="none" strike="noStrike" dirty="0">
                          <a:effectLst/>
                        </a:rPr>
                        <a:t>Description</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3858725529"/>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CAP-1</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Add Django to Keras model</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4159777306"/>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CAP-2</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Add DRF to Keras model</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3372119385"/>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CAP-3</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Add a new model to optimize</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51537474"/>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CAP-4</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Add more training data</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517192396"/>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CAP-5</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Determine if celery is needed</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478427409"/>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CAP-6</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dirty="0">
                          <a:effectLst/>
                        </a:rPr>
                        <a:t>Confirm if from front end to back end image bit path can be passed</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643847584"/>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CAP-7</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Determine front end architecture</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199136915"/>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CAP-8</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Determine backend web hosting</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393845439"/>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CAP-9</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Implement Back End Web Hosting</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647756372"/>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CAP-10</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Implement Front End Web Hosting</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1702918837"/>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CAP-12</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Image resizing from DRF interface to Keras model</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1663205773"/>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CAP-13</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Initial documentation within code</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462190549"/>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CAP-14</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Enforce consistent coding style</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3965925716"/>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CAP-15</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dirty="0">
                          <a:effectLst/>
                        </a:rPr>
                        <a:t>Unit testing: Back End</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73700985"/>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CAP-16</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End-to-End testing: Front End</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631564539"/>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CAP-17</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End-to-End testing: Back End</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3357374401"/>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CAP-22</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Create intial ML model</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4255986768"/>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CAP-23</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Redo DRF backend</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836213538"/>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CAP-24</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dirty="0">
                          <a:effectLst/>
                        </a:rPr>
                        <a:t>Token authentication on Django Admin</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1900458854"/>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CAP-25</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Combine DRF applications together</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1581165468"/>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CAP-27</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Capacitor/Cordova Implementation</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327139408"/>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CAP-28</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Add API Key</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156246097"/>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CAP-29</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Develop front end from wireframe</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539019759"/>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CAP-30</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Implement Ion Loading</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687668789"/>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CAP-31</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Add menu functionality</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1680456415"/>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CAP-32</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Presentation</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1531044211"/>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CAP-33</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Technical paper</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411231402"/>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CAP-34</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Create Wiki Page</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555116457"/>
                  </a:ext>
                </a:extLst>
              </a:tr>
              <a:tr h="151415">
                <a:tc>
                  <a:txBody>
                    <a:bodyPr/>
                    <a:lstStyle/>
                    <a:p>
                      <a:pPr algn="l" fontAlgn="b"/>
                      <a:r>
                        <a:rPr lang="en-US" sz="800" u="none" strike="noStrike">
                          <a:effectLst/>
                        </a:rPr>
                        <a:t>Task</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CAP-35</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AWS S3 Buckets</a:t>
                      </a:r>
                      <a:endParaRPr lang="en-US" sz="800" b="0" i="0" u="none" strike="noStrike">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4004740424"/>
                  </a:ext>
                </a:extLst>
              </a:tr>
              <a:tr h="151415">
                <a:tc>
                  <a:txBody>
                    <a:bodyPr/>
                    <a:lstStyle/>
                    <a:p>
                      <a:pPr algn="l" fontAlgn="b"/>
                      <a:r>
                        <a:rPr lang="en-US" sz="800" u="none" strike="noStrike">
                          <a:effectLst/>
                        </a:rPr>
                        <a:t>Story</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CAP-37</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dirty="0">
                          <a:effectLst/>
                        </a:rPr>
                        <a:t>As a user I want to be able to use this on any device </a:t>
                      </a:r>
                      <a:r>
                        <a:rPr lang="en-US" sz="800" u="none" strike="noStrike" dirty="0">
                          <a:effectLst/>
                          <a:latin typeface="+mn-lt"/>
                        </a:rPr>
                        <a:t>so that it is convenient to use.</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3577395907"/>
                  </a:ext>
                </a:extLst>
              </a:tr>
              <a:tr h="151415">
                <a:tc>
                  <a:txBody>
                    <a:bodyPr/>
                    <a:lstStyle/>
                    <a:p>
                      <a:pPr algn="l" fontAlgn="b"/>
                      <a:r>
                        <a:rPr lang="en-US" sz="800" u="none" strike="noStrike">
                          <a:effectLst/>
                        </a:rPr>
                        <a:t>Story</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CAP-38</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dirty="0">
                          <a:effectLst/>
                        </a:rPr>
                        <a:t>As a user I want to chat with someone or find out more information regarding the website so that I could find the answers I need.</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175908368"/>
                  </a:ext>
                </a:extLst>
              </a:tr>
              <a:tr h="151415">
                <a:tc>
                  <a:txBody>
                    <a:bodyPr/>
                    <a:lstStyle/>
                    <a:p>
                      <a:pPr algn="l" fontAlgn="b"/>
                      <a:r>
                        <a:rPr lang="en-US" sz="800" u="none" strike="noStrike">
                          <a:effectLst/>
                        </a:rPr>
                        <a:t>Story</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CAP-39</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dirty="0">
                          <a:effectLst/>
                        </a:rPr>
                        <a:t>As a user I want to have instant feedback as well as detailed feedback so that all data is presented to me in a transparent manner.</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1175813725"/>
                  </a:ext>
                </a:extLst>
              </a:tr>
              <a:tr h="151415">
                <a:tc>
                  <a:txBody>
                    <a:bodyPr/>
                    <a:lstStyle/>
                    <a:p>
                      <a:pPr algn="l" fontAlgn="b"/>
                      <a:r>
                        <a:rPr lang="en-US" sz="800" u="none" strike="noStrike">
                          <a:effectLst/>
                        </a:rPr>
                        <a:t>Story</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CAP-40</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dirty="0">
                          <a:effectLst/>
                        </a:rPr>
                        <a:t>As a user I want this to have reliable and provide information about the data so that I can walk into a doctor’s appointment prepared and have a meaningful conversation.</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485136469"/>
                  </a:ext>
                </a:extLst>
              </a:tr>
              <a:tr h="272518">
                <a:tc>
                  <a:txBody>
                    <a:bodyPr/>
                    <a:lstStyle/>
                    <a:p>
                      <a:pPr algn="l" fontAlgn="b"/>
                      <a:r>
                        <a:rPr lang="en-US" sz="800" u="none" strike="noStrike">
                          <a:effectLst/>
                        </a:rPr>
                        <a:t>Story</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CAP-41</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dirty="0">
                          <a:effectLst/>
                        </a:rPr>
                        <a:t>As a user I want to be warned that this does not replace a physician and that I should know that before using it </a:t>
                      </a:r>
                      <a:r>
                        <a:rPr lang="en-US" sz="800" u="none" strike="noStrike" dirty="0">
                          <a:effectLst/>
                          <a:latin typeface="+mn-lt"/>
                        </a:rPr>
                        <a:t>so that I know the limitations of this software.</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482756940"/>
                  </a:ext>
                </a:extLst>
              </a:tr>
              <a:tr h="151415">
                <a:tc>
                  <a:txBody>
                    <a:bodyPr/>
                    <a:lstStyle/>
                    <a:p>
                      <a:pPr algn="l" fontAlgn="b"/>
                      <a:r>
                        <a:rPr lang="en-US" sz="800" u="none" strike="noStrike">
                          <a:effectLst/>
                        </a:rPr>
                        <a:t>Story</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CAP-42</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dirty="0">
                          <a:effectLst/>
                        </a:rPr>
                        <a:t>As a user I want to interface to be easy to understand </a:t>
                      </a:r>
                      <a:r>
                        <a:rPr lang="en-US" sz="800" u="none" strike="noStrike" dirty="0">
                          <a:effectLst/>
                          <a:latin typeface="+mn-lt"/>
                        </a:rPr>
                        <a:t>so that I don’t have to Google more information about what information I am looking at.</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2953886788"/>
                  </a:ext>
                </a:extLst>
              </a:tr>
              <a:tr h="151415">
                <a:tc>
                  <a:txBody>
                    <a:bodyPr/>
                    <a:lstStyle/>
                    <a:p>
                      <a:pPr algn="l" fontAlgn="b"/>
                      <a:r>
                        <a:rPr lang="en-US" sz="800" u="none" strike="noStrike">
                          <a:effectLst/>
                        </a:rPr>
                        <a:t>Story</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CAP-43</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dirty="0">
                          <a:effectLst/>
                        </a:rPr>
                        <a:t>As a user I want my data to be protected </a:t>
                      </a:r>
                      <a:r>
                        <a:rPr lang="en-US" sz="800" u="none" strike="noStrike" dirty="0">
                          <a:effectLst/>
                          <a:latin typeface="+mn-lt"/>
                        </a:rPr>
                        <a:t>so that my data and information is private.</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3836661313"/>
                  </a:ext>
                </a:extLst>
              </a:tr>
              <a:tr h="151415">
                <a:tc>
                  <a:txBody>
                    <a:bodyPr/>
                    <a:lstStyle/>
                    <a:p>
                      <a:pPr algn="l" fontAlgn="b"/>
                      <a:r>
                        <a:rPr lang="en-US" sz="800" u="none" strike="noStrike">
                          <a:effectLst/>
                        </a:rPr>
                        <a:t>Story</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a:effectLst/>
                        </a:rPr>
                        <a:t>CAP-44</a:t>
                      </a:r>
                      <a:endParaRPr lang="en-US" sz="800" b="0" i="0" u="none" strike="noStrike">
                        <a:solidFill>
                          <a:srgbClr val="000000"/>
                        </a:solidFill>
                        <a:effectLst/>
                        <a:latin typeface="Calibri" panose="020F0502020204030204" pitchFamily="34" charset="0"/>
                      </a:endParaRPr>
                    </a:p>
                  </a:txBody>
                  <a:tcPr marL="1248" marR="1248" marT="1248" marB="0" anchor="b"/>
                </a:tc>
                <a:tc>
                  <a:txBody>
                    <a:bodyPr/>
                    <a:lstStyle/>
                    <a:p>
                      <a:pPr algn="l" fontAlgn="b"/>
                      <a:r>
                        <a:rPr lang="en-US" sz="800" u="none" strike="noStrike" dirty="0">
                          <a:effectLst/>
                        </a:rPr>
                        <a:t>As a user I want to take a photo and send it without having the photo save to my phone first so that it is easier to use than taking a photo first on my end.</a:t>
                      </a:r>
                      <a:endParaRPr lang="en-US" sz="800" b="0" i="0" u="none" strike="noStrike" dirty="0">
                        <a:solidFill>
                          <a:srgbClr val="000000"/>
                        </a:solidFill>
                        <a:effectLst/>
                        <a:latin typeface="Calibri" panose="020F0502020204030204" pitchFamily="34" charset="0"/>
                      </a:endParaRPr>
                    </a:p>
                  </a:txBody>
                  <a:tcPr marL="1248" marR="1248" marT="1248" marB="0" anchor="b"/>
                </a:tc>
                <a:extLst>
                  <a:ext uri="{0D108BD9-81ED-4DB2-BD59-A6C34878D82A}">
                    <a16:rowId xmlns:a16="http://schemas.microsoft.com/office/drawing/2014/main" val="1614216408"/>
                  </a:ext>
                </a:extLst>
              </a:tr>
            </a:tbl>
          </a:graphicData>
        </a:graphic>
      </p:graphicFrame>
    </p:spTree>
    <p:extLst>
      <p:ext uri="{BB962C8B-B14F-4D97-AF65-F5344CB8AC3E}">
        <p14:creationId xmlns:p14="http://schemas.microsoft.com/office/powerpoint/2010/main" val="434641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5">
            <a:extLst>
              <a:ext uri="{FF2B5EF4-FFF2-40B4-BE49-F238E27FC236}">
                <a16:creationId xmlns:a16="http://schemas.microsoft.com/office/drawing/2014/main" id="{ACDDFFB0-721F-4A15-8F27-1B8597D52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8DED76B9-5273-4139-ACC9-B6E36ADE2385}"/>
              </a:ext>
            </a:extLst>
          </p:cNvPr>
          <p:cNvSpPr>
            <a:spLocks noGrp="1"/>
          </p:cNvSpPr>
          <p:nvPr>
            <p:ph type="title"/>
          </p:nvPr>
        </p:nvSpPr>
        <p:spPr>
          <a:xfrm>
            <a:off x="647700" y="365124"/>
            <a:ext cx="5677796" cy="1818678"/>
          </a:xfrm>
        </p:spPr>
        <p:txBody>
          <a:bodyPr vert="horz" lIns="91440" tIns="45720" rIns="91440" bIns="45720" rtlCol="0" anchor="b">
            <a:normAutofit/>
          </a:bodyPr>
          <a:lstStyle/>
          <a:p>
            <a:r>
              <a:rPr lang="en-US" b="1" spc="-40" dirty="0">
                <a:solidFill>
                  <a:schemeClr val="bg1">
                    <a:lumMod val="50000"/>
                  </a:schemeClr>
                </a:solidFill>
              </a:rPr>
              <a:t>Agenda</a:t>
            </a:r>
          </a:p>
        </p:txBody>
      </p:sp>
      <p:sp>
        <p:nvSpPr>
          <p:cNvPr id="18" name="Text Placeholder 17">
            <a:extLst>
              <a:ext uri="{FF2B5EF4-FFF2-40B4-BE49-F238E27FC236}">
                <a16:creationId xmlns:a16="http://schemas.microsoft.com/office/drawing/2014/main" id="{87F2C169-25EA-4609-BC8A-BCA7C433EEE4}"/>
              </a:ext>
            </a:extLst>
          </p:cNvPr>
          <p:cNvSpPr>
            <a:spLocks noGrp="1"/>
          </p:cNvSpPr>
          <p:nvPr>
            <p:ph type="body" sz="quarter" idx="15"/>
          </p:nvPr>
        </p:nvSpPr>
        <p:spPr>
          <a:xfrm>
            <a:off x="647701" y="2286000"/>
            <a:ext cx="5677796" cy="3890962"/>
          </a:xfrm>
        </p:spPr>
        <p:txBody>
          <a:bodyPr vert="horz" lIns="91440" tIns="45720" rIns="91440" bIns="45720" rtlCol="0">
            <a:normAutofit fontScale="55000" lnSpcReduction="20000"/>
          </a:bodyPr>
          <a:lstStyle/>
          <a:p>
            <a:pPr indent="-228600"/>
            <a:r>
              <a:rPr lang="en-US" dirty="0"/>
              <a:t>Team Member Roles and Responsibilities</a:t>
            </a:r>
          </a:p>
          <a:p>
            <a:pPr indent="-228600"/>
            <a:r>
              <a:rPr lang="en-US" dirty="0"/>
              <a:t>Problem Statement/Description</a:t>
            </a:r>
          </a:p>
          <a:p>
            <a:pPr indent="-228600"/>
            <a:r>
              <a:rPr lang="en-US" dirty="0"/>
              <a:t>Team Working Agreement</a:t>
            </a:r>
          </a:p>
          <a:p>
            <a:pPr indent="-228600"/>
            <a:r>
              <a:rPr lang="en-US" dirty="0"/>
              <a:t>Personas</a:t>
            </a:r>
          </a:p>
          <a:p>
            <a:pPr indent="-228600"/>
            <a:r>
              <a:rPr lang="en-US" dirty="0"/>
              <a:t>Minimum Viable Product</a:t>
            </a:r>
          </a:p>
          <a:p>
            <a:pPr indent="-228600"/>
            <a:r>
              <a:rPr lang="en-US" dirty="0"/>
              <a:t>Technologies Implemented</a:t>
            </a:r>
          </a:p>
          <a:p>
            <a:pPr indent="-228600"/>
            <a:r>
              <a:rPr lang="en-US" dirty="0"/>
              <a:t>Algorithms Employed</a:t>
            </a:r>
          </a:p>
          <a:p>
            <a:pPr indent="-228600"/>
            <a:r>
              <a:rPr lang="en-US" dirty="0"/>
              <a:t>Diagrams</a:t>
            </a:r>
          </a:p>
          <a:p>
            <a:pPr indent="-228600"/>
            <a:r>
              <a:rPr lang="en-US" dirty="0"/>
              <a:t>Product Backlog</a:t>
            </a:r>
          </a:p>
          <a:p>
            <a:pPr indent="-228600"/>
            <a:r>
              <a:rPr lang="en-US" dirty="0"/>
              <a:t>Sprint 1 Backlog</a:t>
            </a:r>
          </a:p>
          <a:p>
            <a:pPr indent="-228600"/>
            <a:r>
              <a:rPr lang="en-US" dirty="0"/>
              <a:t>Metrics</a:t>
            </a:r>
          </a:p>
          <a:p>
            <a:pPr indent="-228600"/>
            <a:r>
              <a:rPr lang="en-US" dirty="0"/>
              <a:t>Retrospective</a:t>
            </a:r>
          </a:p>
          <a:p>
            <a:pPr indent="-228600"/>
            <a:r>
              <a:rPr lang="en-US" dirty="0"/>
              <a:t>Sprint 2</a:t>
            </a:r>
          </a:p>
          <a:p>
            <a:pPr indent="-228600"/>
            <a:r>
              <a:rPr lang="en-US" dirty="0"/>
              <a:t>MVP Demo</a:t>
            </a:r>
          </a:p>
        </p:txBody>
      </p:sp>
      <p:pic>
        <p:nvPicPr>
          <p:cNvPr id="8" name="Picture Placeholder 7" descr="Background pattern&#10;&#10;Description automatically generated">
            <a:extLst>
              <a:ext uri="{FF2B5EF4-FFF2-40B4-BE49-F238E27FC236}">
                <a16:creationId xmlns:a16="http://schemas.microsoft.com/office/drawing/2014/main" id="{7DEB71D5-7FEE-5CD4-88A9-51C4F2BEDE09}"/>
              </a:ext>
            </a:extLst>
          </p:cNvPr>
          <p:cNvPicPr>
            <a:picLocks noGrp="1" noChangeAspect="1"/>
          </p:cNvPicPr>
          <p:nvPr>
            <p:ph type="pic" sz="quarter" idx="13"/>
          </p:nvPr>
        </p:nvPicPr>
        <p:blipFill rotWithShape="1">
          <a:blip r:embed="rId3"/>
          <a:srcRect l="33263" r="16114" b="-1"/>
          <a:stretch/>
        </p:blipFill>
        <p:spPr>
          <a:xfrm>
            <a:off x="7086601" y="10"/>
            <a:ext cx="5105400" cy="6857990"/>
          </a:xfrm>
          <a:prstGeom prst="rect">
            <a:avLst/>
          </a:prstGeom>
        </p:spPr>
      </p:pic>
      <p:sp>
        <p:nvSpPr>
          <p:cNvPr id="21" name="Slide Number Placeholder 20">
            <a:extLst>
              <a:ext uri="{FF2B5EF4-FFF2-40B4-BE49-F238E27FC236}">
                <a16:creationId xmlns:a16="http://schemas.microsoft.com/office/drawing/2014/main" id="{C19BFBA5-3E41-40F8-9EFB-9DF730F5B6E4}"/>
              </a:ext>
            </a:extLst>
          </p:cNvPr>
          <p:cNvSpPr>
            <a:spLocks noGrp="1"/>
          </p:cNvSpPr>
          <p:nvPr>
            <p:ph type="sldNum" sz="quarter" idx="4294967295"/>
          </p:nvPr>
        </p:nvSpPr>
        <p:spPr>
          <a:xfrm>
            <a:off x="11365992" y="6356350"/>
            <a:ext cx="630936" cy="365125"/>
          </a:xfrm>
          <a:prstGeom prst="rect">
            <a:avLst/>
          </a:prstGeom>
        </p:spPr>
        <p:txBody>
          <a:bodyPr vert="horz" lIns="91440" tIns="45720" rIns="91440" bIns="45720" rtlCol="0" anchor="ctr">
            <a:normAutofit/>
          </a:bodyPr>
          <a:lstStyle/>
          <a:p>
            <a:pPr lvl="0" algn="r">
              <a:spcAft>
                <a:spcPts val="600"/>
              </a:spcAft>
            </a:pPr>
            <a:fld id="{244D815C-8BF3-4ECF-A945-A2A7C2983AF9}" type="slidenum">
              <a:rPr lang="en-US" sz="1050" noProof="0">
                <a:solidFill>
                  <a:srgbClr val="FFFFFF"/>
                </a:solidFill>
              </a:rPr>
              <a:pPr lvl="0" algn="r">
                <a:spcAft>
                  <a:spcPts val="600"/>
                </a:spcAft>
              </a:pPr>
              <a:t>2</a:t>
            </a:fld>
            <a:endParaRPr lang="en-US" sz="1050" noProof="0">
              <a:solidFill>
                <a:srgbClr val="FFFFFF"/>
              </a:solidFill>
            </a:endParaRPr>
          </a:p>
        </p:txBody>
      </p:sp>
    </p:spTree>
    <p:extLst>
      <p:ext uri="{BB962C8B-B14F-4D97-AF65-F5344CB8AC3E}">
        <p14:creationId xmlns:p14="http://schemas.microsoft.com/office/powerpoint/2010/main" val="21063478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A443-3ED4-66A5-8F65-7702D64963D6}"/>
              </a:ext>
            </a:extLst>
          </p:cNvPr>
          <p:cNvSpPr>
            <a:spLocks noGrp="1"/>
          </p:cNvSpPr>
          <p:nvPr>
            <p:ph type="title"/>
          </p:nvPr>
        </p:nvSpPr>
        <p:spPr/>
        <p:txBody>
          <a:bodyPr>
            <a:normAutofit fontScale="90000"/>
          </a:bodyPr>
          <a:lstStyle/>
          <a:p>
            <a:r>
              <a:rPr lang="en-US" dirty="0"/>
              <a:t>Catalyst 1 Backlog</a:t>
            </a:r>
          </a:p>
        </p:txBody>
      </p:sp>
      <p:graphicFrame>
        <p:nvGraphicFramePr>
          <p:cNvPr id="4" name="Content Placeholder 3">
            <a:extLst>
              <a:ext uri="{FF2B5EF4-FFF2-40B4-BE49-F238E27FC236}">
                <a16:creationId xmlns:a16="http://schemas.microsoft.com/office/drawing/2014/main" id="{8329E173-DD3C-8AEC-092D-95A9290AB038}"/>
              </a:ext>
            </a:extLst>
          </p:cNvPr>
          <p:cNvGraphicFramePr>
            <a:graphicFrameLocks noGrp="1"/>
          </p:cNvGraphicFramePr>
          <p:nvPr>
            <p:ph sz="quarter" idx="14"/>
            <p:extLst>
              <p:ext uri="{D42A27DB-BD31-4B8C-83A1-F6EECF244321}">
                <p14:modId xmlns:p14="http://schemas.microsoft.com/office/powerpoint/2010/main" val="464661952"/>
              </p:ext>
            </p:extLst>
          </p:nvPr>
        </p:nvGraphicFramePr>
        <p:xfrm>
          <a:off x="2143760" y="1390197"/>
          <a:ext cx="7904480" cy="4687066"/>
        </p:xfrm>
        <a:graphic>
          <a:graphicData uri="http://schemas.openxmlformats.org/drawingml/2006/table">
            <a:tbl>
              <a:tblPr firstRow="1">
                <a:tableStyleId>{F5AB1C69-6EDB-4FF4-983F-18BD219EF322}</a:tableStyleId>
              </a:tblPr>
              <a:tblGrid>
                <a:gridCol w="721360">
                  <a:extLst>
                    <a:ext uri="{9D8B030D-6E8A-4147-A177-3AD203B41FA5}">
                      <a16:colId xmlns:a16="http://schemas.microsoft.com/office/drawing/2014/main" val="3328380039"/>
                    </a:ext>
                  </a:extLst>
                </a:gridCol>
                <a:gridCol w="629920">
                  <a:extLst>
                    <a:ext uri="{9D8B030D-6E8A-4147-A177-3AD203B41FA5}">
                      <a16:colId xmlns:a16="http://schemas.microsoft.com/office/drawing/2014/main" val="1464615777"/>
                    </a:ext>
                  </a:extLst>
                </a:gridCol>
                <a:gridCol w="6553200">
                  <a:extLst>
                    <a:ext uri="{9D8B030D-6E8A-4147-A177-3AD203B41FA5}">
                      <a16:colId xmlns:a16="http://schemas.microsoft.com/office/drawing/2014/main" val="3490253996"/>
                    </a:ext>
                  </a:extLst>
                </a:gridCol>
              </a:tblGrid>
              <a:tr h="367181">
                <a:tc>
                  <a:txBody>
                    <a:bodyPr/>
                    <a:lstStyle/>
                    <a:p>
                      <a:pPr algn="l" fontAlgn="b"/>
                      <a:r>
                        <a:rPr lang="en-US" sz="1000" b="0" u="none" strike="noStrike">
                          <a:effectLst/>
                          <a:latin typeface="+mn-lt"/>
                        </a:rPr>
                        <a:t>Issue Type</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b="0" u="none" strike="noStrike">
                          <a:effectLst/>
                          <a:latin typeface="+mn-lt"/>
                        </a:rPr>
                        <a:t>Key</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b="0" u="none" strike="noStrike" dirty="0">
                          <a:effectLst/>
                          <a:latin typeface="+mn-lt"/>
                        </a:rPr>
                        <a:t>Description</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2500524367"/>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CAP-1</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Add Django to </a:t>
                      </a:r>
                      <a:r>
                        <a:rPr lang="en-US" sz="1000" u="none" strike="noStrike" dirty="0" err="1">
                          <a:effectLst/>
                          <a:latin typeface="+mn-lt"/>
                        </a:rPr>
                        <a:t>Keras</a:t>
                      </a:r>
                      <a:r>
                        <a:rPr lang="en-US" sz="1000" u="none" strike="noStrike" dirty="0">
                          <a:effectLst/>
                          <a:latin typeface="+mn-lt"/>
                        </a:rPr>
                        <a:t> model</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2119431457"/>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CAP-2</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Add DRF to Keras model</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2421977871"/>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CAP-5</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Determine if celery is needed</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628492016"/>
                  </a:ext>
                </a:extLst>
              </a:tr>
              <a:tr h="185469">
                <a:tc>
                  <a:txBody>
                    <a:bodyPr/>
                    <a:lstStyle/>
                    <a:p>
                      <a:pPr algn="l" fontAlgn="b"/>
                      <a:r>
                        <a:rPr lang="en-US" sz="1000" b="0" i="0" u="none" strike="noStrike" dirty="0">
                          <a:solidFill>
                            <a:srgbClr val="000000"/>
                          </a:solidFill>
                          <a:effectLst/>
                          <a:latin typeface="+mn-lt"/>
                        </a:rPr>
                        <a:t>Task</a:t>
                      </a:r>
                    </a:p>
                  </a:txBody>
                  <a:tcPr marL="2835" marR="2835" marT="2835" marB="0" anchor="b"/>
                </a:tc>
                <a:tc>
                  <a:txBody>
                    <a:bodyPr/>
                    <a:lstStyle/>
                    <a:p>
                      <a:pPr algn="l" fontAlgn="b"/>
                      <a:r>
                        <a:rPr lang="en-US" sz="1000" b="0" i="0" u="none" strike="noStrike" dirty="0">
                          <a:solidFill>
                            <a:srgbClr val="000000"/>
                          </a:solidFill>
                          <a:effectLst/>
                          <a:latin typeface="+mn-lt"/>
                        </a:rPr>
                        <a:t>CAP-6</a:t>
                      </a:r>
                    </a:p>
                  </a:txBody>
                  <a:tcPr marL="2835" marR="2835" marT="2835" marB="0" anchor="b"/>
                </a:tc>
                <a:tc>
                  <a:txBody>
                    <a:bodyPr/>
                    <a:lstStyle/>
                    <a:p>
                      <a:pPr algn="l" fontAlgn="b"/>
                      <a:r>
                        <a:rPr lang="en-US" sz="1000" b="0" i="0" u="none" strike="noStrike" dirty="0">
                          <a:solidFill>
                            <a:srgbClr val="000000"/>
                          </a:solidFill>
                          <a:effectLst/>
                          <a:latin typeface="+mn-lt"/>
                        </a:rPr>
                        <a:t>Confirm if from front end to back end image bit path can be passed</a:t>
                      </a:r>
                    </a:p>
                  </a:txBody>
                  <a:tcPr marL="2835" marR="2835" marT="2835" marB="0" anchor="b"/>
                </a:tc>
                <a:extLst>
                  <a:ext uri="{0D108BD9-81ED-4DB2-BD59-A6C34878D82A}">
                    <a16:rowId xmlns:a16="http://schemas.microsoft.com/office/drawing/2014/main" val="2536398779"/>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CAP-7</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Determine front end architecture</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685098152"/>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CAP-8</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Determine backend web hosting</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1067845032"/>
                  </a:ext>
                </a:extLst>
              </a:tr>
              <a:tr h="230645">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CAP-12</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Image resizing from DRF interface to Keras model</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1532295103"/>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CAP-13</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Initial documentation within code</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511194361"/>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CAP-22</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Create intial ML model</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3810322129"/>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CAP-23</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Redo DRF backend</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3367484965"/>
                  </a:ext>
                </a:extLst>
              </a:tr>
              <a:tr h="230645">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CAP-24</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Token authentication on Django Admin</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3736468790"/>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CAP-25</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Combine DRF applications together</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1049065672"/>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CAP-29</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Develop front end from wireframe</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1418789470"/>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CAP-31</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Add menu functionality</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3484054621"/>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CAP-32</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Presentation</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1017861000"/>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CAP-33</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Technical paper</a:t>
                      </a:r>
                      <a:endParaRPr lang="en-US" sz="1000" b="0" i="0" u="none" strike="noStrike">
                        <a:solidFill>
                          <a:srgbClr val="000000"/>
                        </a:solidFill>
                        <a:effectLst/>
                        <a:latin typeface="+mn-lt"/>
                      </a:endParaRPr>
                    </a:p>
                  </a:txBody>
                  <a:tcPr marL="2835" marR="2835" marT="2835" marB="0" anchor="b"/>
                </a:tc>
                <a:extLst>
                  <a:ext uri="{0D108BD9-81ED-4DB2-BD59-A6C34878D82A}">
                    <a16:rowId xmlns:a16="http://schemas.microsoft.com/office/drawing/2014/main" val="1521943776"/>
                  </a:ext>
                </a:extLst>
              </a:tr>
              <a:tr h="185469">
                <a:tc>
                  <a:txBody>
                    <a:bodyPr/>
                    <a:lstStyle/>
                    <a:p>
                      <a:pPr algn="l" fontAlgn="b"/>
                      <a:r>
                        <a:rPr lang="en-US" sz="1000" u="none" strike="noStrike">
                          <a:effectLst/>
                          <a:latin typeface="+mn-lt"/>
                        </a:rPr>
                        <a:t>Task</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CAP-34</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Create Wiki Page</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2522223753"/>
                  </a:ext>
                </a:extLst>
              </a:tr>
              <a:tr h="230645">
                <a:tc>
                  <a:txBody>
                    <a:bodyPr/>
                    <a:lstStyle/>
                    <a:p>
                      <a:pPr algn="l" fontAlgn="b"/>
                      <a:r>
                        <a:rPr lang="en-US" sz="1000" u="none" strike="noStrike">
                          <a:effectLst/>
                          <a:latin typeface="+mn-lt"/>
                        </a:rPr>
                        <a:t>Story</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CAP-37</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As a user I want to be able to use this on any device.</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3902976046"/>
                  </a:ext>
                </a:extLst>
              </a:tr>
              <a:tr h="230645">
                <a:tc>
                  <a:txBody>
                    <a:bodyPr/>
                    <a:lstStyle/>
                    <a:p>
                      <a:pPr algn="l" fontAlgn="b"/>
                      <a:r>
                        <a:rPr lang="en-US" sz="1000" b="0" i="0" u="none" strike="noStrike" dirty="0">
                          <a:solidFill>
                            <a:srgbClr val="000000"/>
                          </a:solidFill>
                          <a:effectLst/>
                          <a:latin typeface="+mn-lt"/>
                        </a:rPr>
                        <a:t>Story</a:t>
                      </a:r>
                    </a:p>
                  </a:txBody>
                  <a:tcPr marL="2835" marR="2835" marT="2835" marB="0" anchor="b"/>
                </a:tc>
                <a:tc>
                  <a:txBody>
                    <a:bodyPr/>
                    <a:lstStyle/>
                    <a:p>
                      <a:pPr algn="l" fontAlgn="b"/>
                      <a:r>
                        <a:rPr lang="en-US" sz="1000" b="0" i="0" u="none" strike="noStrike" dirty="0">
                          <a:solidFill>
                            <a:srgbClr val="000000"/>
                          </a:solidFill>
                          <a:effectLst/>
                          <a:latin typeface="+mn-lt"/>
                        </a:rPr>
                        <a:t>CAP-41</a:t>
                      </a:r>
                    </a:p>
                  </a:txBody>
                  <a:tcPr marL="2835" marR="2835" marT="2835" marB="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u="none" strike="noStrike" dirty="0">
                          <a:effectLst/>
                          <a:latin typeface="+mn-lt"/>
                        </a:rPr>
                        <a:t>As a user I want to be warned that this does not replace a physician and that I should know that before using it so that I know the limitations of this software.</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1147511748"/>
                  </a:ext>
                </a:extLst>
              </a:tr>
              <a:tr h="230645">
                <a:tc>
                  <a:txBody>
                    <a:bodyPr/>
                    <a:lstStyle/>
                    <a:p>
                      <a:pPr algn="l" fontAlgn="b"/>
                      <a:r>
                        <a:rPr lang="en-US" sz="1000" u="none" strike="noStrike">
                          <a:effectLst/>
                          <a:latin typeface="+mn-lt"/>
                        </a:rPr>
                        <a:t>Story</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CAP-42</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As a user I want to interface to be easy to understand so that I don’t have to Google more information about what information I am looking at.</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3203549386"/>
                  </a:ext>
                </a:extLst>
              </a:tr>
              <a:tr h="230645">
                <a:tc>
                  <a:txBody>
                    <a:bodyPr/>
                    <a:lstStyle/>
                    <a:p>
                      <a:pPr algn="l" fontAlgn="b"/>
                      <a:r>
                        <a:rPr lang="en-US" sz="1000" u="none" strike="noStrike">
                          <a:effectLst/>
                          <a:latin typeface="+mn-lt"/>
                        </a:rPr>
                        <a:t>Story</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CAP-43</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As a user I want my data to be protected so that my data and information is private.</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3563575780"/>
                  </a:ext>
                </a:extLst>
              </a:tr>
            </a:tbl>
          </a:graphicData>
        </a:graphic>
      </p:graphicFrame>
    </p:spTree>
    <p:extLst>
      <p:ext uri="{BB962C8B-B14F-4D97-AF65-F5344CB8AC3E}">
        <p14:creationId xmlns:p14="http://schemas.microsoft.com/office/powerpoint/2010/main" val="14768594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C993C-FDA9-2414-FDBD-396C79F8B4A6}"/>
              </a:ext>
            </a:extLst>
          </p:cNvPr>
          <p:cNvSpPr>
            <a:spLocks noGrp="1"/>
          </p:cNvSpPr>
          <p:nvPr>
            <p:ph type="title"/>
          </p:nvPr>
        </p:nvSpPr>
        <p:spPr/>
        <p:txBody>
          <a:bodyPr>
            <a:normAutofit fontScale="90000"/>
          </a:bodyPr>
          <a:lstStyle/>
          <a:p>
            <a:r>
              <a:rPr lang="en-US" dirty="0"/>
              <a:t>User Stories and Acceptance Criteria</a:t>
            </a:r>
          </a:p>
        </p:txBody>
      </p:sp>
      <p:graphicFrame>
        <p:nvGraphicFramePr>
          <p:cNvPr id="4" name="Table 4">
            <a:extLst>
              <a:ext uri="{FF2B5EF4-FFF2-40B4-BE49-F238E27FC236}">
                <a16:creationId xmlns:a16="http://schemas.microsoft.com/office/drawing/2014/main" id="{583F6ABE-46FE-804F-4895-058F0893CFB4}"/>
              </a:ext>
            </a:extLst>
          </p:cNvPr>
          <p:cNvGraphicFramePr>
            <a:graphicFrameLocks noGrp="1"/>
          </p:cNvGraphicFramePr>
          <p:nvPr>
            <p:ph sz="quarter" idx="14"/>
            <p:extLst>
              <p:ext uri="{D42A27DB-BD31-4B8C-83A1-F6EECF244321}">
                <p14:modId xmlns:p14="http://schemas.microsoft.com/office/powerpoint/2010/main" val="2092939245"/>
              </p:ext>
            </p:extLst>
          </p:nvPr>
        </p:nvGraphicFramePr>
        <p:xfrm>
          <a:off x="931863" y="1695450"/>
          <a:ext cx="10328272" cy="4496980"/>
        </p:xfrm>
        <a:graphic>
          <a:graphicData uri="http://schemas.openxmlformats.org/drawingml/2006/table">
            <a:tbl>
              <a:tblPr firstRow="1" bandRow="1">
                <a:tableStyleId>{F5AB1C69-6EDB-4FF4-983F-18BD219EF322}</a:tableStyleId>
              </a:tblPr>
              <a:tblGrid>
                <a:gridCol w="1569797">
                  <a:extLst>
                    <a:ext uri="{9D8B030D-6E8A-4147-A177-3AD203B41FA5}">
                      <a16:colId xmlns:a16="http://schemas.microsoft.com/office/drawing/2014/main" val="698021431"/>
                    </a:ext>
                  </a:extLst>
                </a:gridCol>
                <a:gridCol w="6461185">
                  <a:extLst>
                    <a:ext uri="{9D8B030D-6E8A-4147-A177-3AD203B41FA5}">
                      <a16:colId xmlns:a16="http://schemas.microsoft.com/office/drawing/2014/main" val="2296797370"/>
                    </a:ext>
                  </a:extLst>
                </a:gridCol>
                <a:gridCol w="1000664">
                  <a:extLst>
                    <a:ext uri="{9D8B030D-6E8A-4147-A177-3AD203B41FA5}">
                      <a16:colId xmlns:a16="http://schemas.microsoft.com/office/drawing/2014/main" val="1275091700"/>
                    </a:ext>
                  </a:extLst>
                </a:gridCol>
                <a:gridCol w="1296626">
                  <a:extLst>
                    <a:ext uri="{9D8B030D-6E8A-4147-A177-3AD203B41FA5}">
                      <a16:colId xmlns:a16="http://schemas.microsoft.com/office/drawing/2014/main" val="2408407743"/>
                    </a:ext>
                  </a:extLst>
                </a:gridCol>
              </a:tblGrid>
              <a:tr h="370840">
                <a:tc>
                  <a:txBody>
                    <a:bodyPr/>
                    <a:lstStyle/>
                    <a:p>
                      <a:r>
                        <a:rPr lang="en-US" b="0" dirty="0"/>
                        <a:t>User Story ID</a:t>
                      </a:r>
                    </a:p>
                  </a:txBody>
                  <a:tcPr/>
                </a:tc>
                <a:tc>
                  <a:txBody>
                    <a:bodyPr/>
                    <a:lstStyle/>
                    <a:p>
                      <a:r>
                        <a:rPr lang="en-US" b="0" dirty="0"/>
                        <a:t>Summary</a:t>
                      </a:r>
                    </a:p>
                  </a:txBody>
                  <a:tcPr/>
                </a:tc>
                <a:tc>
                  <a:txBody>
                    <a:bodyPr/>
                    <a:lstStyle/>
                    <a:p>
                      <a:r>
                        <a:rPr lang="en-US" b="0" dirty="0"/>
                        <a:t>Status</a:t>
                      </a:r>
                    </a:p>
                  </a:txBody>
                  <a:tcPr/>
                </a:tc>
                <a:tc>
                  <a:txBody>
                    <a:bodyPr/>
                    <a:lstStyle/>
                    <a:p>
                      <a:r>
                        <a:rPr lang="en-US" b="0" dirty="0"/>
                        <a:t>Place</a:t>
                      </a:r>
                    </a:p>
                  </a:txBody>
                  <a:tcPr/>
                </a:tc>
                <a:extLst>
                  <a:ext uri="{0D108BD9-81ED-4DB2-BD59-A6C34878D82A}">
                    <a16:rowId xmlns:a16="http://schemas.microsoft.com/office/drawing/2014/main" val="2948200886"/>
                  </a:ext>
                </a:extLst>
              </a:tr>
              <a:tr h="370840">
                <a:tc>
                  <a:txBody>
                    <a:bodyPr/>
                    <a:lstStyle/>
                    <a:p>
                      <a:pPr algn="l" fontAlgn="b"/>
                      <a:r>
                        <a:rPr lang="en-US" sz="1000" u="none" strike="noStrike" dirty="0">
                          <a:effectLst/>
                          <a:latin typeface="+mn-lt"/>
                        </a:rPr>
                        <a:t>CAP-37</a:t>
                      </a:r>
                      <a:endParaRPr lang="en-US" sz="1000" b="0" i="0" u="none" strike="noStrike" dirty="0">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As a user I want to be able to use this on any device so that it is convenient to use.</a:t>
                      </a:r>
                    </a:p>
                    <a:p>
                      <a:pPr algn="l" fontAlgn="b"/>
                      <a:endParaRPr lang="en-US" sz="1000" b="0" i="0" u="none" strike="noStrike" dirty="0">
                        <a:solidFill>
                          <a:srgbClr val="000000"/>
                        </a:solidFill>
                        <a:effectLst/>
                        <a:latin typeface="+mn-lt"/>
                      </a:endParaRPr>
                    </a:p>
                    <a:p>
                      <a:pPr algn="l" fontAlgn="b"/>
                      <a:r>
                        <a:rPr lang="en-US" sz="1000" b="1" i="0" u="none" strike="noStrike" dirty="0">
                          <a:solidFill>
                            <a:srgbClr val="000000"/>
                          </a:solidFill>
                          <a:effectLst/>
                          <a:latin typeface="+mn-lt"/>
                        </a:rPr>
                        <a:t>Scenario: </a:t>
                      </a:r>
                      <a:r>
                        <a:rPr lang="en-US" sz="1000" b="0" i="0" u="none" strike="noStrike" dirty="0">
                          <a:solidFill>
                            <a:srgbClr val="000000"/>
                          </a:solidFill>
                          <a:effectLst/>
                          <a:latin typeface="+mn-lt"/>
                        </a:rPr>
                        <a:t>User visiting website for the first time </a:t>
                      </a:r>
                    </a:p>
                    <a:p>
                      <a:pPr algn="l" fontAlgn="b"/>
                      <a:r>
                        <a:rPr lang="en-US" sz="1000" b="1" i="0" u="none" strike="noStrike" dirty="0">
                          <a:solidFill>
                            <a:srgbClr val="000000"/>
                          </a:solidFill>
                          <a:effectLst/>
                          <a:latin typeface="+mn-lt"/>
                        </a:rPr>
                        <a:t>Given</a:t>
                      </a:r>
                      <a:r>
                        <a:rPr lang="en-US" sz="1000" b="0" i="0" u="none" strike="noStrike" dirty="0">
                          <a:solidFill>
                            <a:srgbClr val="000000"/>
                          </a:solidFill>
                          <a:effectLst/>
                          <a:latin typeface="+mn-lt"/>
                        </a:rPr>
                        <a:t> I am a role of a user</a:t>
                      </a:r>
                    </a:p>
                    <a:p>
                      <a:pPr algn="l" fontAlgn="b"/>
                      <a:r>
                        <a:rPr lang="en-US" sz="1000" b="1" i="0" u="none" strike="noStrike" dirty="0">
                          <a:solidFill>
                            <a:srgbClr val="000000"/>
                          </a:solidFill>
                          <a:effectLst/>
                          <a:latin typeface="+mn-lt"/>
                        </a:rPr>
                        <a:t>When</a:t>
                      </a:r>
                      <a:r>
                        <a:rPr lang="en-US" sz="1000" b="0" i="0" u="none" strike="noStrike" dirty="0">
                          <a:solidFill>
                            <a:srgbClr val="000000"/>
                          </a:solidFill>
                          <a:effectLst/>
                          <a:latin typeface="+mn-lt"/>
                        </a:rPr>
                        <a:t> I visit this website</a:t>
                      </a:r>
                    </a:p>
                    <a:p>
                      <a:pPr algn="l" fontAlgn="b"/>
                      <a:r>
                        <a:rPr lang="en-US" sz="1000" b="1" i="0" u="none" strike="noStrike" dirty="0">
                          <a:solidFill>
                            <a:srgbClr val="000000"/>
                          </a:solidFill>
                          <a:effectLst/>
                          <a:latin typeface="+mn-lt"/>
                        </a:rPr>
                        <a:t>Then</a:t>
                      </a:r>
                      <a:r>
                        <a:rPr lang="en-US" sz="1000" b="0" i="0" u="none" strike="noStrike" dirty="0">
                          <a:solidFill>
                            <a:srgbClr val="000000"/>
                          </a:solidFill>
                          <a:effectLst/>
                          <a:latin typeface="+mn-lt"/>
                        </a:rPr>
                        <a:t> I want this page to adapt to what device I am using.</a:t>
                      </a:r>
                    </a:p>
                  </a:txBody>
                  <a:tcPr marL="2835" marR="2835" marT="2835" marB="0" anchor="b"/>
                </a:tc>
                <a:tc>
                  <a:txBody>
                    <a:bodyPr/>
                    <a:lstStyle/>
                    <a:p>
                      <a:r>
                        <a:rPr lang="en-US" dirty="0"/>
                        <a:t>Done</a:t>
                      </a:r>
                    </a:p>
                  </a:txBody>
                  <a:tcPr/>
                </a:tc>
                <a:tc>
                  <a:txBody>
                    <a:bodyPr/>
                    <a:lstStyle/>
                    <a:p>
                      <a:r>
                        <a:rPr lang="en-US" dirty="0"/>
                        <a:t>Platform</a:t>
                      </a:r>
                    </a:p>
                  </a:txBody>
                  <a:tcPr/>
                </a:tc>
                <a:extLst>
                  <a:ext uri="{0D108BD9-81ED-4DB2-BD59-A6C34878D82A}">
                    <a16:rowId xmlns:a16="http://schemas.microsoft.com/office/drawing/2014/main" val="2667140219"/>
                  </a:ext>
                </a:extLst>
              </a:tr>
              <a:tr h="370840">
                <a:tc>
                  <a:txBody>
                    <a:bodyPr/>
                    <a:lstStyle/>
                    <a:p>
                      <a:pPr algn="l" fontAlgn="b"/>
                      <a:r>
                        <a:rPr lang="en-US" sz="1000" b="0" i="0" u="none" strike="noStrike" dirty="0">
                          <a:solidFill>
                            <a:srgbClr val="000000"/>
                          </a:solidFill>
                          <a:effectLst/>
                          <a:latin typeface="+mn-lt"/>
                        </a:rPr>
                        <a:t>CAP-41</a:t>
                      </a:r>
                    </a:p>
                  </a:txBody>
                  <a:tcPr marL="2835" marR="2835" marT="2835" marB="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u="none" strike="noStrike" dirty="0">
                          <a:effectLst/>
                          <a:latin typeface="+mn-lt"/>
                        </a:rPr>
                        <a:t>As a user I want to be warned that this does not replace a physician and that I should know that before using it so that I know the limitations of this software.</a:t>
                      </a:r>
                    </a:p>
                    <a:p>
                      <a:pPr marL="0" marR="0" lvl="0" indent="0" algn="l" defTabSz="914400" rtl="0" eaLnBrk="1" fontAlgn="b" latinLnBrk="0" hangingPunct="1">
                        <a:lnSpc>
                          <a:spcPct val="100000"/>
                        </a:lnSpc>
                        <a:spcBef>
                          <a:spcPts val="0"/>
                        </a:spcBef>
                        <a:spcAft>
                          <a:spcPts val="0"/>
                        </a:spcAft>
                        <a:buClrTx/>
                        <a:buSzTx/>
                        <a:buFontTx/>
                        <a:buNone/>
                        <a:tabLst/>
                        <a:defRPr/>
                      </a:pPr>
                      <a:endParaRPr lang="en-US" sz="1000" b="0" i="0" u="none" strike="noStrike" dirty="0">
                        <a:solidFill>
                          <a:srgbClr val="000000"/>
                        </a:solidFill>
                        <a:effectLst/>
                        <a:latin typeface="+mn-lt"/>
                      </a:endParaRP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Scenario: </a:t>
                      </a:r>
                      <a:r>
                        <a:rPr lang="en-US" sz="1000" b="0" i="0" u="none" strike="noStrike" dirty="0">
                          <a:solidFill>
                            <a:srgbClr val="000000"/>
                          </a:solidFill>
                          <a:effectLst/>
                          <a:latin typeface="+mn-lt"/>
                        </a:rPr>
                        <a:t>Anxious user who is health conscious</a:t>
                      </a: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Given</a:t>
                      </a:r>
                      <a:r>
                        <a:rPr lang="en-US" sz="1000" b="0" i="0" u="none" strike="noStrike" dirty="0">
                          <a:solidFill>
                            <a:srgbClr val="000000"/>
                          </a:solidFill>
                          <a:effectLst/>
                          <a:latin typeface="+mn-lt"/>
                        </a:rPr>
                        <a:t> I am a role of a user</a:t>
                      </a: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When</a:t>
                      </a:r>
                      <a:r>
                        <a:rPr lang="en-US" sz="1000" b="0" i="0" u="none" strike="noStrike" dirty="0">
                          <a:solidFill>
                            <a:srgbClr val="000000"/>
                          </a:solidFill>
                          <a:effectLst/>
                          <a:latin typeface="+mn-lt"/>
                        </a:rPr>
                        <a:t> I am about to upload an image for prediction</a:t>
                      </a: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Then</a:t>
                      </a:r>
                      <a:r>
                        <a:rPr lang="en-US" sz="1000" b="0" i="0" u="none" strike="noStrike" dirty="0">
                          <a:solidFill>
                            <a:srgbClr val="000000"/>
                          </a:solidFill>
                          <a:effectLst/>
                          <a:latin typeface="+mn-lt"/>
                        </a:rPr>
                        <a:t> I want this page to warn me about its limitation</a:t>
                      </a:r>
                    </a:p>
                  </a:txBody>
                  <a:tcPr marL="2835" marR="2835" marT="2835" marB="0" anchor="b"/>
                </a:tc>
                <a:tc>
                  <a:txBody>
                    <a:bodyPr/>
                    <a:lstStyle/>
                    <a:p>
                      <a:r>
                        <a:rPr lang="en-US" dirty="0"/>
                        <a:t>Done</a:t>
                      </a:r>
                    </a:p>
                  </a:txBody>
                  <a:tcPr/>
                </a:tc>
                <a:tc>
                  <a:txBody>
                    <a:bodyPr/>
                    <a:lstStyle/>
                    <a:p>
                      <a:r>
                        <a:rPr lang="en-US" dirty="0"/>
                        <a:t>Webpage</a:t>
                      </a:r>
                    </a:p>
                  </a:txBody>
                  <a:tcPr/>
                </a:tc>
                <a:extLst>
                  <a:ext uri="{0D108BD9-81ED-4DB2-BD59-A6C34878D82A}">
                    <a16:rowId xmlns:a16="http://schemas.microsoft.com/office/drawing/2014/main" val="3094661789"/>
                  </a:ext>
                </a:extLst>
              </a:tr>
              <a:tr h="370840">
                <a:tc>
                  <a:txBody>
                    <a:bodyPr/>
                    <a:lstStyle/>
                    <a:p>
                      <a:pPr algn="l" fontAlgn="b"/>
                      <a:r>
                        <a:rPr lang="en-US" sz="1000" u="none" strike="noStrike">
                          <a:effectLst/>
                          <a:latin typeface="+mn-lt"/>
                        </a:rPr>
                        <a:t>CAP-42</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As a user I want to interface to be easy to understand so that I don’t have to Google more information about what information I am looking at.</a:t>
                      </a:r>
                    </a:p>
                    <a:p>
                      <a:pPr algn="l" fontAlgn="b"/>
                      <a:endParaRPr lang="en-US" sz="1000" b="0" i="0" u="none" strike="noStrike" dirty="0">
                        <a:solidFill>
                          <a:srgbClr val="000000"/>
                        </a:solidFill>
                        <a:effectLst/>
                        <a:latin typeface="+mn-lt"/>
                      </a:endParaRPr>
                    </a:p>
                    <a:p>
                      <a:pPr algn="l" fontAlgn="b"/>
                      <a:r>
                        <a:rPr lang="en-US" sz="1000" b="1" i="0" u="none" strike="noStrike" dirty="0">
                          <a:solidFill>
                            <a:srgbClr val="000000"/>
                          </a:solidFill>
                          <a:effectLst/>
                          <a:latin typeface="+mn-lt"/>
                        </a:rPr>
                        <a:t>Scenario: </a:t>
                      </a:r>
                      <a:r>
                        <a:rPr lang="en-US" sz="1000" b="0" i="0" u="none" strike="noStrike" dirty="0">
                          <a:solidFill>
                            <a:srgbClr val="000000"/>
                          </a:solidFill>
                          <a:effectLst/>
                          <a:latin typeface="+mn-lt"/>
                        </a:rPr>
                        <a:t>First time user</a:t>
                      </a: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Given</a:t>
                      </a:r>
                      <a:r>
                        <a:rPr lang="en-US" sz="1000" b="0" i="0" u="none" strike="noStrike" dirty="0">
                          <a:solidFill>
                            <a:srgbClr val="000000"/>
                          </a:solidFill>
                          <a:effectLst/>
                          <a:latin typeface="+mn-lt"/>
                        </a:rPr>
                        <a:t> I am a role of a user</a:t>
                      </a: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When</a:t>
                      </a:r>
                      <a:r>
                        <a:rPr lang="en-US" sz="1000" b="0" i="0" u="none" strike="noStrike" dirty="0">
                          <a:solidFill>
                            <a:srgbClr val="000000"/>
                          </a:solidFill>
                          <a:effectLst/>
                          <a:latin typeface="+mn-lt"/>
                        </a:rPr>
                        <a:t> I visit this webpage</a:t>
                      </a: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Then</a:t>
                      </a:r>
                      <a:r>
                        <a:rPr lang="en-US" sz="1000" b="0" i="0" u="none" strike="noStrike" dirty="0">
                          <a:solidFill>
                            <a:srgbClr val="000000"/>
                          </a:solidFill>
                          <a:effectLst/>
                          <a:latin typeface="+mn-lt"/>
                        </a:rPr>
                        <a:t> I want this page have clear information </a:t>
                      </a: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And </a:t>
                      </a:r>
                      <a:r>
                        <a:rPr lang="en-US" sz="1000" b="0" i="0" u="none" strike="noStrike" dirty="0">
                          <a:solidFill>
                            <a:srgbClr val="000000"/>
                          </a:solidFill>
                          <a:effectLst/>
                          <a:latin typeface="+mn-lt"/>
                        </a:rPr>
                        <a:t>easy to digest information for a non-medical professional</a:t>
                      </a:r>
                    </a:p>
                  </a:txBody>
                  <a:tcPr marL="2835" marR="2835" marT="2835" marB="0" anchor="b"/>
                </a:tc>
                <a:tc>
                  <a:txBody>
                    <a:bodyPr/>
                    <a:lstStyle/>
                    <a:p>
                      <a:r>
                        <a:rPr lang="en-US" dirty="0"/>
                        <a:t>Done</a:t>
                      </a:r>
                    </a:p>
                  </a:txBody>
                  <a:tcPr/>
                </a:tc>
                <a:tc>
                  <a:txBody>
                    <a:bodyPr/>
                    <a:lstStyle/>
                    <a:p>
                      <a:r>
                        <a:rPr lang="en-US" dirty="0"/>
                        <a:t>Webpage</a:t>
                      </a:r>
                    </a:p>
                  </a:txBody>
                  <a:tcPr/>
                </a:tc>
                <a:extLst>
                  <a:ext uri="{0D108BD9-81ED-4DB2-BD59-A6C34878D82A}">
                    <a16:rowId xmlns:a16="http://schemas.microsoft.com/office/drawing/2014/main" val="2717516348"/>
                  </a:ext>
                </a:extLst>
              </a:tr>
              <a:tr h="320418">
                <a:tc>
                  <a:txBody>
                    <a:bodyPr/>
                    <a:lstStyle/>
                    <a:p>
                      <a:pPr algn="l" fontAlgn="b"/>
                      <a:r>
                        <a:rPr lang="en-US" sz="1000" u="none" strike="noStrike">
                          <a:effectLst/>
                          <a:latin typeface="+mn-lt"/>
                        </a:rPr>
                        <a:t>CAP-43</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As a user I want my data to be protected so that my data and information is private.</a:t>
                      </a:r>
                    </a:p>
                    <a:p>
                      <a:pPr algn="l" fontAlgn="b"/>
                      <a:endParaRPr lang="en-US" sz="1000" b="0" i="0" u="none" strike="noStrike" dirty="0">
                        <a:solidFill>
                          <a:srgbClr val="000000"/>
                        </a:solidFill>
                        <a:effectLst/>
                        <a:latin typeface="+mn-lt"/>
                      </a:endParaRP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Scenario: </a:t>
                      </a:r>
                      <a:r>
                        <a:rPr lang="en-US" sz="1000" b="0" i="0" u="none" strike="noStrike" dirty="0">
                          <a:solidFill>
                            <a:srgbClr val="000000"/>
                          </a:solidFill>
                          <a:effectLst/>
                          <a:latin typeface="+mn-lt"/>
                        </a:rPr>
                        <a:t>A concerned user about their data</a:t>
                      </a: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Given</a:t>
                      </a:r>
                      <a:r>
                        <a:rPr lang="en-US" sz="1000" b="0" i="0" u="none" strike="noStrike" dirty="0">
                          <a:solidFill>
                            <a:srgbClr val="000000"/>
                          </a:solidFill>
                          <a:effectLst/>
                          <a:latin typeface="+mn-lt"/>
                        </a:rPr>
                        <a:t> I am a role of a user</a:t>
                      </a: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When</a:t>
                      </a:r>
                      <a:r>
                        <a:rPr lang="en-US" sz="1000" b="0" i="0" u="none" strike="noStrike" dirty="0">
                          <a:solidFill>
                            <a:srgbClr val="000000"/>
                          </a:solidFill>
                          <a:effectLst/>
                          <a:latin typeface="+mn-lt"/>
                        </a:rPr>
                        <a:t> using this webpage</a:t>
                      </a:r>
                    </a:p>
                    <a:p>
                      <a:pPr marL="0" marR="0" lvl="0" indent="0" algn="l" defTabSz="914400" rtl="0" eaLnBrk="1" fontAlgn="b" latinLnBrk="0" hangingPunct="1">
                        <a:lnSpc>
                          <a:spcPct val="100000"/>
                        </a:lnSpc>
                        <a:spcBef>
                          <a:spcPts val="0"/>
                        </a:spcBef>
                        <a:spcAft>
                          <a:spcPts val="0"/>
                        </a:spcAft>
                        <a:buClrTx/>
                        <a:buSzTx/>
                        <a:buFontTx/>
                        <a:buNone/>
                        <a:tabLst/>
                        <a:defRPr/>
                      </a:pPr>
                      <a:r>
                        <a:rPr lang="en-US" sz="1000" b="1" i="0" u="none" strike="noStrike" dirty="0">
                          <a:solidFill>
                            <a:srgbClr val="000000"/>
                          </a:solidFill>
                          <a:effectLst/>
                          <a:latin typeface="+mn-lt"/>
                        </a:rPr>
                        <a:t>Then</a:t>
                      </a:r>
                      <a:r>
                        <a:rPr lang="en-US" sz="1000" b="0" i="0" u="none" strike="noStrike" dirty="0">
                          <a:solidFill>
                            <a:srgbClr val="000000"/>
                          </a:solidFill>
                          <a:effectLst/>
                          <a:latin typeface="+mn-lt"/>
                        </a:rPr>
                        <a:t> I want my data I send into the website to be deidentified and unlabeled with my information.</a:t>
                      </a:r>
                    </a:p>
                  </a:txBody>
                  <a:tcPr marL="2835" marR="2835" marT="2835" marB="0" anchor="b"/>
                </a:tc>
                <a:tc>
                  <a:txBody>
                    <a:bodyPr/>
                    <a:lstStyle/>
                    <a:p>
                      <a:r>
                        <a:rPr lang="en-US" dirty="0"/>
                        <a:t>Done</a:t>
                      </a:r>
                    </a:p>
                  </a:txBody>
                  <a:tcPr/>
                </a:tc>
                <a:tc>
                  <a:txBody>
                    <a:bodyPr/>
                    <a:lstStyle/>
                    <a:p>
                      <a:r>
                        <a:rPr lang="en-US" dirty="0"/>
                        <a:t>Platform</a:t>
                      </a:r>
                    </a:p>
                  </a:txBody>
                  <a:tcPr/>
                </a:tc>
                <a:extLst>
                  <a:ext uri="{0D108BD9-81ED-4DB2-BD59-A6C34878D82A}">
                    <a16:rowId xmlns:a16="http://schemas.microsoft.com/office/drawing/2014/main" val="1863826993"/>
                  </a:ext>
                </a:extLst>
              </a:tr>
            </a:tbl>
          </a:graphicData>
        </a:graphic>
      </p:graphicFrame>
    </p:spTree>
    <p:extLst>
      <p:ext uri="{BB962C8B-B14F-4D97-AF65-F5344CB8AC3E}">
        <p14:creationId xmlns:p14="http://schemas.microsoft.com/office/powerpoint/2010/main" val="38252791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FCA2-F2E7-1394-514E-281E0F2EDA6F}"/>
              </a:ext>
            </a:extLst>
          </p:cNvPr>
          <p:cNvSpPr>
            <a:spLocks noGrp="1"/>
          </p:cNvSpPr>
          <p:nvPr>
            <p:ph type="title"/>
          </p:nvPr>
        </p:nvSpPr>
        <p:spPr/>
        <p:txBody>
          <a:bodyPr>
            <a:normAutofit fontScale="90000"/>
          </a:bodyPr>
          <a:lstStyle/>
          <a:p>
            <a:r>
              <a:rPr lang="en-US" dirty="0"/>
              <a:t>Test Cases</a:t>
            </a:r>
          </a:p>
        </p:txBody>
      </p:sp>
      <p:graphicFrame>
        <p:nvGraphicFramePr>
          <p:cNvPr id="4" name="Content Placeholder 3">
            <a:extLst>
              <a:ext uri="{FF2B5EF4-FFF2-40B4-BE49-F238E27FC236}">
                <a16:creationId xmlns:a16="http://schemas.microsoft.com/office/drawing/2014/main" id="{7FA3382C-51EC-BBD7-77B5-4600AF252147}"/>
              </a:ext>
            </a:extLst>
          </p:cNvPr>
          <p:cNvGraphicFramePr>
            <a:graphicFrameLocks noGrp="1"/>
          </p:cNvGraphicFramePr>
          <p:nvPr>
            <p:ph sz="quarter" idx="14"/>
            <p:extLst>
              <p:ext uri="{D42A27DB-BD31-4B8C-83A1-F6EECF244321}">
                <p14:modId xmlns:p14="http://schemas.microsoft.com/office/powerpoint/2010/main" val="2017500387"/>
              </p:ext>
            </p:extLst>
          </p:nvPr>
        </p:nvGraphicFramePr>
        <p:xfrm>
          <a:off x="549319" y="2820135"/>
          <a:ext cx="11093361" cy="1850942"/>
        </p:xfrm>
        <a:graphic>
          <a:graphicData uri="http://schemas.openxmlformats.org/drawingml/2006/table">
            <a:tbl>
              <a:tblPr firstRow="1">
                <a:tableStyleId>{F5AB1C69-6EDB-4FF4-983F-18BD219EF322}</a:tableStyleId>
              </a:tblPr>
              <a:tblGrid>
                <a:gridCol w="555643">
                  <a:extLst>
                    <a:ext uri="{9D8B030D-6E8A-4147-A177-3AD203B41FA5}">
                      <a16:colId xmlns:a16="http://schemas.microsoft.com/office/drawing/2014/main" val="3410584398"/>
                    </a:ext>
                  </a:extLst>
                </a:gridCol>
                <a:gridCol w="826641">
                  <a:extLst>
                    <a:ext uri="{9D8B030D-6E8A-4147-A177-3AD203B41FA5}">
                      <a16:colId xmlns:a16="http://schemas.microsoft.com/office/drawing/2014/main" val="111010646"/>
                    </a:ext>
                  </a:extLst>
                </a:gridCol>
                <a:gridCol w="3602905">
                  <a:extLst>
                    <a:ext uri="{9D8B030D-6E8A-4147-A177-3AD203B41FA5}">
                      <a16:colId xmlns:a16="http://schemas.microsoft.com/office/drawing/2014/main" val="3417992405"/>
                    </a:ext>
                  </a:extLst>
                </a:gridCol>
                <a:gridCol w="1567498">
                  <a:extLst>
                    <a:ext uri="{9D8B030D-6E8A-4147-A177-3AD203B41FA5}">
                      <a16:colId xmlns:a16="http://schemas.microsoft.com/office/drawing/2014/main" val="3616069541"/>
                    </a:ext>
                  </a:extLst>
                </a:gridCol>
                <a:gridCol w="2193327">
                  <a:extLst>
                    <a:ext uri="{9D8B030D-6E8A-4147-A177-3AD203B41FA5}">
                      <a16:colId xmlns:a16="http://schemas.microsoft.com/office/drawing/2014/main" val="1329316579"/>
                    </a:ext>
                  </a:extLst>
                </a:gridCol>
                <a:gridCol w="2347347">
                  <a:extLst>
                    <a:ext uri="{9D8B030D-6E8A-4147-A177-3AD203B41FA5}">
                      <a16:colId xmlns:a16="http://schemas.microsoft.com/office/drawing/2014/main" val="1187422765"/>
                    </a:ext>
                  </a:extLst>
                </a:gridCol>
              </a:tblGrid>
              <a:tr h="280729">
                <a:tc>
                  <a:txBody>
                    <a:bodyPr/>
                    <a:lstStyle/>
                    <a:p>
                      <a:pPr algn="l" fontAlgn="b"/>
                      <a:r>
                        <a:rPr lang="en-US" sz="700" u="none" strike="noStrike">
                          <a:effectLst/>
                        </a:rPr>
                        <a:t>User Story ID</a:t>
                      </a:r>
                      <a:endParaRPr lang="en-US" sz="700" b="1"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Unit to Test</a:t>
                      </a:r>
                      <a:endParaRPr lang="en-US" sz="700" b="1"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Assumption</a:t>
                      </a:r>
                      <a:endParaRPr lang="en-US" sz="700" b="1"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Test Data</a:t>
                      </a:r>
                      <a:endParaRPr lang="en-US" sz="700" b="1"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Steps to be Executed</a:t>
                      </a:r>
                      <a:endParaRPr lang="en-US" sz="700" b="1"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Expected Results</a:t>
                      </a:r>
                      <a:endParaRPr lang="en-US" sz="700" b="1" i="0" u="none" strike="noStrike">
                        <a:solidFill>
                          <a:srgbClr val="000000"/>
                        </a:solidFill>
                        <a:effectLst/>
                        <a:latin typeface="Calibri" panose="020F0502020204030204" pitchFamily="34" charset="0"/>
                      </a:endParaRPr>
                    </a:p>
                  </a:txBody>
                  <a:tcPr marL="5447" marR="5447" marT="5447" marB="0" anchor="b"/>
                </a:tc>
                <a:extLst>
                  <a:ext uri="{0D108BD9-81ED-4DB2-BD59-A6C34878D82A}">
                    <a16:rowId xmlns:a16="http://schemas.microsoft.com/office/drawing/2014/main" val="2244259848"/>
                  </a:ext>
                </a:extLst>
              </a:tr>
              <a:tr h="280729">
                <a:tc>
                  <a:txBody>
                    <a:bodyPr/>
                    <a:lstStyle/>
                    <a:p>
                      <a:pPr algn="l" fontAlgn="b"/>
                      <a:r>
                        <a:rPr lang="en-US" sz="700" u="none" strike="noStrike">
                          <a:effectLst/>
                        </a:rPr>
                        <a:t>CAP-12</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Backend</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NumPy array will be the same as input from ML model development</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Same image from model development</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Backend --&gt; Import Image --&gt; Print output on views.py</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Same NumPy Array</a:t>
                      </a:r>
                      <a:endParaRPr lang="en-US" sz="700" b="0" i="0" u="none" strike="noStrike">
                        <a:solidFill>
                          <a:srgbClr val="000000"/>
                        </a:solidFill>
                        <a:effectLst/>
                        <a:latin typeface="Calibri" panose="020F0502020204030204" pitchFamily="34" charset="0"/>
                      </a:endParaRPr>
                    </a:p>
                  </a:txBody>
                  <a:tcPr marL="5447" marR="5447" marT="5447" marB="0" anchor="b"/>
                </a:tc>
                <a:extLst>
                  <a:ext uri="{0D108BD9-81ED-4DB2-BD59-A6C34878D82A}">
                    <a16:rowId xmlns:a16="http://schemas.microsoft.com/office/drawing/2014/main" val="497745332"/>
                  </a:ext>
                </a:extLst>
              </a:tr>
              <a:tr h="280729">
                <a:tc>
                  <a:txBody>
                    <a:bodyPr/>
                    <a:lstStyle/>
                    <a:p>
                      <a:pPr algn="l" fontAlgn="b"/>
                      <a:r>
                        <a:rPr lang="en-US" sz="700" u="none" strike="noStrike">
                          <a:effectLst/>
                        </a:rPr>
                        <a:t>CAP-24</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MFA Authentication</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Two factor authentication will be successfully integrated</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Admin account</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Backend --&gt; Register MFA Device --&gt; Login</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Successful authentication</a:t>
                      </a:r>
                      <a:endParaRPr lang="en-US" sz="700" b="0" i="0" u="none" strike="noStrike">
                        <a:solidFill>
                          <a:srgbClr val="000000"/>
                        </a:solidFill>
                        <a:effectLst/>
                        <a:latin typeface="Calibri" panose="020F0502020204030204" pitchFamily="34" charset="0"/>
                      </a:endParaRPr>
                    </a:p>
                  </a:txBody>
                  <a:tcPr marL="5447" marR="5447" marT="5447" marB="0" anchor="b"/>
                </a:tc>
                <a:extLst>
                  <a:ext uri="{0D108BD9-81ED-4DB2-BD59-A6C34878D82A}">
                    <a16:rowId xmlns:a16="http://schemas.microsoft.com/office/drawing/2014/main" val="1145153213"/>
                  </a:ext>
                </a:extLst>
              </a:tr>
              <a:tr h="149099">
                <a:tc>
                  <a:txBody>
                    <a:bodyPr/>
                    <a:lstStyle/>
                    <a:p>
                      <a:pPr algn="l" fontAlgn="b"/>
                      <a:r>
                        <a:rPr lang="en-US" sz="700" u="none" strike="noStrike">
                          <a:effectLst/>
                        </a:rPr>
                        <a:t>CAP-22</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ML Model</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ML model will output binary confidence level</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Image not seen by model before</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Ipynb --&gt; Add Image --&gt; Check Result</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Result is between 0 - 1</a:t>
                      </a:r>
                      <a:endParaRPr lang="en-US" sz="700" b="0" i="0" u="none" strike="noStrike">
                        <a:solidFill>
                          <a:srgbClr val="000000"/>
                        </a:solidFill>
                        <a:effectLst/>
                        <a:latin typeface="Calibri" panose="020F0502020204030204" pitchFamily="34" charset="0"/>
                      </a:endParaRPr>
                    </a:p>
                  </a:txBody>
                  <a:tcPr marL="5447" marR="5447" marT="5447" marB="0" anchor="b"/>
                </a:tc>
                <a:extLst>
                  <a:ext uri="{0D108BD9-81ED-4DB2-BD59-A6C34878D82A}">
                    <a16:rowId xmlns:a16="http://schemas.microsoft.com/office/drawing/2014/main" val="1114179415"/>
                  </a:ext>
                </a:extLst>
              </a:tr>
              <a:tr h="280729">
                <a:tc>
                  <a:txBody>
                    <a:bodyPr/>
                    <a:lstStyle/>
                    <a:p>
                      <a:pPr algn="l" fontAlgn="b"/>
                      <a:r>
                        <a:rPr lang="en-US" sz="700" u="none" strike="noStrike">
                          <a:effectLst/>
                        </a:rPr>
                        <a:t>CAP-29</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Form</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Successful communication from front end to back end, otherwise error message will show</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Any image</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Form --&gt; Upload Image --&gt; Check Response</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Result is between 0 - 1</a:t>
                      </a:r>
                      <a:endParaRPr lang="en-US" sz="700" b="0" i="0" u="none" strike="noStrike">
                        <a:solidFill>
                          <a:srgbClr val="000000"/>
                        </a:solidFill>
                        <a:effectLst/>
                        <a:latin typeface="Calibri" panose="020F0502020204030204" pitchFamily="34" charset="0"/>
                      </a:endParaRPr>
                    </a:p>
                  </a:txBody>
                  <a:tcPr marL="5447" marR="5447" marT="5447" marB="0" anchor="b"/>
                </a:tc>
                <a:extLst>
                  <a:ext uri="{0D108BD9-81ED-4DB2-BD59-A6C34878D82A}">
                    <a16:rowId xmlns:a16="http://schemas.microsoft.com/office/drawing/2014/main" val="465555568"/>
                  </a:ext>
                </a:extLst>
              </a:tr>
              <a:tr h="280729">
                <a:tc>
                  <a:txBody>
                    <a:bodyPr/>
                    <a:lstStyle/>
                    <a:p>
                      <a:pPr algn="l" fontAlgn="b"/>
                      <a:r>
                        <a:rPr lang="en-US" sz="700" u="none" strike="noStrike">
                          <a:effectLst/>
                        </a:rPr>
                        <a:t>CAP-37</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Platform</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Webpage is device agnostic</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Computer, Mobile Phone</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Navigate to website</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Hamburger menu on mobile, "cards" sized to screen width</a:t>
                      </a:r>
                      <a:endParaRPr lang="en-US" sz="700" b="0" i="0" u="none" strike="noStrike">
                        <a:solidFill>
                          <a:srgbClr val="000000"/>
                        </a:solidFill>
                        <a:effectLst/>
                        <a:latin typeface="Calibri" panose="020F0502020204030204" pitchFamily="34" charset="0"/>
                      </a:endParaRPr>
                    </a:p>
                  </a:txBody>
                  <a:tcPr marL="5447" marR="5447" marT="5447" marB="0" anchor="b"/>
                </a:tc>
                <a:extLst>
                  <a:ext uri="{0D108BD9-81ED-4DB2-BD59-A6C34878D82A}">
                    <a16:rowId xmlns:a16="http://schemas.microsoft.com/office/drawing/2014/main" val="3674535821"/>
                  </a:ext>
                </a:extLst>
              </a:tr>
              <a:tr h="149099">
                <a:tc>
                  <a:txBody>
                    <a:bodyPr/>
                    <a:lstStyle/>
                    <a:p>
                      <a:pPr algn="l" fontAlgn="b"/>
                      <a:r>
                        <a:rPr lang="en-US" sz="700" u="none" strike="noStrike">
                          <a:effectLst/>
                        </a:rPr>
                        <a:t>CAP-43</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REST API</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GET Requests will not show</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Any image</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Backend --&gt; Navigate to Post Model</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Message: "GET Requests not allowed"</a:t>
                      </a:r>
                      <a:endParaRPr lang="en-US" sz="700" b="0" i="0" u="none" strike="noStrike">
                        <a:solidFill>
                          <a:srgbClr val="000000"/>
                        </a:solidFill>
                        <a:effectLst/>
                        <a:latin typeface="Calibri" panose="020F0502020204030204" pitchFamily="34" charset="0"/>
                      </a:endParaRPr>
                    </a:p>
                  </a:txBody>
                  <a:tcPr marL="5447" marR="5447" marT="5447" marB="0" anchor="b"/>
                </a:tc>
                <a:extLst>
                  <a:ext uri="{0D108BD9-81ED-4DB2-BD59-A6C34878D82A}">
                    <a16:rowId xmlns:a16="http://schemas.microsoft.com/office/drawing/2014/main" val="2697531124"/>
                  </a:ext>
                </a:extLst>
              </a:tr>
              <a:tr h="149099">
                <a:tc>
                  <a:txBody>
                    <a:bodyPr/>
                    <a:lstStyle/>
                    <a:p>
                      <a:pPr algn="l" fontAlgn="b"/>
                      <a:r>
                        <a:rPr lang="en-US" sz="700" u="none" strike="noStrike">
                          <a:effectLst/>
                        </a:rPr>
                        <a:t>CAP-43</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REST API</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DELETE Requests for individual instances will succeed</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a:effectLst/>
                        </a:rPr>
                        <a:t>Backend --&gt; Admin Interface --&gt; DELETE Instance</a:t>
                      </a:r>
                      <a:endParaRPr lang="en-US" sz="700" b="0" i="0" u="none" strike="noStrike">
                        <a:solidFill>
                          <a:srgbClr val="000000"/>
                        </a:solidFill>
                        <a:effectLst/>
                        <a:latin typeface="Calibri" panose="020F0502020204030204" pitchFamily="34" charset="0"/>
                      </a:endParaRPr>
                    </a:p>
                  </a:txBody>
                  <a:tcPr marL="5447" marR="5447" marT="5447" marB="0" anchor="b"/>
                </a:tc>
                <a:tc>
                  <a:txBody>
                    <a:bodyPr/>
                    <a:lstStyle/>
                    <a:p>
                      <a:pPr algn="l" fontAlgn="b"/>
                      <a:r>
                        <a:rPr lang="en-US" sz="700" u="none" strike="noStrike" dirty="0">
                          <a:effectLst/>
                        </a:rPr>
                        <a:t>Deletion of a Post Model Instance</a:t>
                      </a:r>
                      <a:endParaRPr lang="en-US" sz="700" b="0" i="0" u="none" strike="noStrike" dirty="0">
                        <a:solidFill>
                          <a:srgbClr val="000000"/>
                        </a:solidFill>
                        <a:effectLst/>
                        <a:latin typeface="Calibri" panose="020F0502020204030204" pitchFamily="34" charset="0"/>
                      </a:endParaRPr>
                    </a:p>
                  </a:txBody>
                  <a:tcPr marL="5447" marR="5447" marT="5447" marB="0" anchor="b"/>
                </a:tc>
                <a:extLst>
                  <a:ext uri="{0D108BD9-81ED-4DB2-BD59-A6C34878D82A}">
                    <a16:rowId xmlns:a16="http://schemas.microsoft.com/office/drawing/2014/main" val="3566836035"/>
                  </a:ext>
                </a:extLst>
              </a:tr>
            </a:tbl>
          </a:graphicData>
        </a:graphic>
      </p:graphicFrame>
    </p:spTree>
    <p:extLst>
      <p:ext uri="{BB962C8B-B14F-4D97-AF65-F5344CB8AC3E}">
        <p14:creationId xmlns:p14="http://schemas.microsoft.com/office/powerpoint/2010/main" val="38261844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69695-84A3-009F-101B-97A52896234C}"/>
              </a:ext>
            </a:extLst>
          </p:cNvPr>
          <p:cNvSpPr>
            <a:spLocks noGrp="1"/>
          </p:cNvSpPr>
          <p:nvPr>
            <p:ph type="title"/>
          </p:nvPr>
        </p:nvSpPr>
        <p:spPr/>
        <p:txBody>
          <a:bodyPr>
            <a:normAutofit fontScale="90000"/>
          </a:bodyPr>
          <a:lstStyle/>
          <a:p>
            <a:r>
              <a:rPr lang="en-US" dirty="0"/>
              <a:t>Stories Completed</a:t>
            </a:r>
          </a:p>
        </p:txBody>
      </p:sp>
      <p:graphicFrame>
        <p:nvGraphicFramePr>
          <p:cNvPr id="4" name="Table 4">
            <a:extLst>
              <a:ext uri="{FF2B5EF4-FFF2-40B4-BE49-F238E27FC236}">
                <a16:creationId xmlns:a16="http://schemas.microsoft.com/office/drawing/2014/main" id="{DAC0A305-96F7-5FFD-54A0-ED2E828D157A}"/>
              </a:ext>
            </a:extLst>
          </p:cNvPr>
          <p:cNvGraphicFramePr>
            <a:graphicFrameLocks noGrp="1"/>
          </p:cNvGraphicFramePr>
          <p:nvPr>
            <p:ph sz="quarter" idx="14"/>
            <p:extLst>
              <p:ext uri="{D42A27DB-BD31-4B8C-83A1-F6EECF244321}">
                <p14:modId xmlns:p14="http://schemas.microsoft.com/office/powerpoint/2010/main" val="4114660810"/>
              </p:ext>
            </p:extLst>
          </p:nvPr>
        </p:nvGraphicFramePr>
        <p:xfrm>
          <a:off x="2111849" y="2501900"/>
          <a:ext cx="7968298" cy="1854200"/>
        </p:xfrm>
        <a:graphic>
          <a:graphicData uri="http://schemas.openxmlformats.org/drawingml/2006/table">
            <a:tbl>
              <a:tblPr firstRow="1" bandRow="1">
                <a:tableStyleId>{F5AB1C69-6EDB-4FF4-983F-18BD219EF322}</a:tableStyleId>
              </a:tblPr>
              <a:tblGrid>
                <a:gridCol w="590090">
                  <a:extLst>
                    <a:ext uri="{9D8B030D-6E8A-4147-A177-3AD203B41FA5}">
                      <a16:colId xmlns:a16="http://schemas.microsoft.com/office/drawing/2014/main" val="3392692088"/>
                    </a:ext>
                  </a:extLst>
                </a:gridCol>
                <a:gridCol w="540855">
                  <a:extLst>
                    <a:ext uri="{9D8B030D-6E8A-4147-A177-3AD203B41FA5}">
                      <a16:colId xmlns:a16="http://schemas.microsoft.com/office/drawing/2014/main" val="953461254"/>
                    </a:ext>
                  </a:extLst>
                </a:gridCol>
                <a:gridCol w="6837353">
                  <a:extLst>
                    <a:ext uri="{9D8B030D-6E8A-4147-A177-3AD203B41FA5}">
                      <a16:colId xmlns:a16="http://schemas.microsoft.com/office/drawing/2014/main" val="1885932175"/>
                    </a:ext>
                  </a:extLst>
                </a:gridCol>
              </a:tblGrid>
              <a:tr h="370840">
                <a:tc>
                  <a:txBody>
                    <a:bodyPr/>
                    <a:lstStyle/>
                    <a:p>
                      <a:pPr algn="l" fontAlgn="b"/>
                      <a:r>
                        <a:rPr lang="en-US" sz="1000" b="0" u="none" strike="noStrike" dirty="0">
                          <a:effectLst/>
                        </a:rPr>
                        <a:t>Issue Type</a:t>
                      </a:r>
                      <a:endParaRPr lang="en-US" sz="1000" b="0" i="0" u="none" strike="noStrike" dirty="0">
                        <a:solidFill>
                          <a:srgbClr val="000000"/>
                        </a:solidFill>
                        <a:effectLst/>
                        <a:latin typeface="+mn-lt"/>
                      </a:endParaRPr>
                    </a:p>
                  </a:txBody>
                  <a:tcPr marL="2835" marR="2835" marT="2835" marB="0" anchor="b"/>
                </a:tc>
                <a:tc>
                  <a:txBody>
                    <a:bodyPr/>
                    <a:lstStyle/>
                    <a:p>
                      <a:pPr algn="l" fontAlgn="b"/>
                      <a:r>
                        <a:rPr lang="en-US" sz="1000" b="0" u="none" strike="noStrike">
                          <a:effectLst/>
                        </a:rPr>
                        <a:t>Key</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b="0" u="none" strike="noStrike" dirty="0">
                          <a:effectLst/>
                        </a:rPr>
                        <a:t>Description</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2933124294"/>
                  </a:ext>
                </a:extLst>
              </a:tr>
              <a:tr h="370840">
                <a:tc>
                  <a:txBody>
                    <a:bodyPr/>
                    <a:lstStyle/>
                    <a:p>
                      <a:pPr algn="l" fontAlgn="b"/>
                      <a:r>
                        <a:rPr lang="en-US" sz="1000" u="none" strike="noStrike" dirty="0">
                          <a:effectLst/>
                          <a:latin typeface="+mn-lt"/>
                        </a:rPr>
                        <a:t>Story</a:t>
                      </a:r>
                      <a:endParaRPr lang="en-US" sz="1000" b="0" i="0" u="none" strike="noStrike" dirty="0">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CAP-37</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As a user I want to be able to use this on any device so that it is convenient to use.</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3704872191"/>
                  </a:ext>
                </a:extLst>
              </a:tr>
              <a:tr h="370840">
                <a:tc>
                  <a:txBody>
                    <a:bodyPr/>
                    <a:lstStyle/>
                    <a:p>
                      <a:pPr algn="l" fontAlgn="b"/>
                      <a:r>
                        <a:rPr lang="en-US" sz="1000" b="0" i="0" u="none" strike="noStrike" dirty="0">
                          <a:solidFill>
                            <a:srgbClr val="000000"/>
                          </a:solidFill>
                          <a:effectLst/>
                          <a:latin typeface="+mn-lt"/>
                        </a:rPr>
                        <a:t>Story</a:t>
                      </a:r>
                    </a:p>
                  </a:txBody>
                  <a:tcPr marL="2835" marR="2835" marT="2835" marB="0" anchor="b"/>
                </a:tc>
                <a:tc>
                  <a:txBody>
                    <a:bodyPr/>
                    <a:lstStyle/>
                    <a:p>
                      <a:pPr algn="l" fontAlgn="b"/>
                      <a:r>
                        <a:rPr lang="en-US" sz="1000" b="0" i="0" u="none" strike="noStrike" dirty="0">
                          <a:solidFill>
                            <a:srgbClr val="000000"/>
                          </a:solidFill>
                          <a:effectLst/>
                          <a:latin typeface="+mn-lt"/>
                        </a:rPr>
                        <a:t>CAP-41</a:t>
                      </a:r>
                    </a:p>
                  </a:txBody>
                  <a:tcPr marL="2835" marR="2835" marT="2835" marB="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000" u="none" strike="noStrike" dirty="0">
                          <a:effectLst/>
                          <a:latin typeface="+mn-lt"/>
                        </a:rPr>
                        <a:t>As a user I want to be warned that this does not replace a physician and that I should know that before using it so that I know the limitations of this software.</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1836254608"/>
                  </a:ext>
                </a:extLst>
              </a:tr>
              <a:tr h="370840">
                <a:tc>
                  <a:txBody>
                    <a:bodyPr/>
                    <a:lstStyle/>
                    <a:p>
                      <a:pPr algn="l" fontAlgn="b"/>
                      <a:r>
                        <a:rPr lang="en-US" sz="1000" u="none" strike="noStrike">
                          <a:effectLst/>
                          <a:latin typeface="+mn-lt"/>
                        </a:rPr>
                        <a:t>Story</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CAP-42</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As a user I want to interface to be easy to understand so that I don’t have to Google more information about what information I am looking at.</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1608506526"/>
                  </a:ext>
                </a:extLst>
              </a:tr>
              <a:tr h="370840">
                <a:tc>
                  <a:txBody>
                    <a:bodyPr/>
                    <a:lstStyle/>
                    <a:p>
                      <a:pPr algn="l" fontAlgn="b"/>
                      <a:r>
                        <a:rPr lang="en-US" sz="1000" u="none" strike="noStrike" dirty="0">
                          <a:effectLst/>
                          <a:latin typeface="+mn-lt"/>
                        </a:rPr>
                        <a:t>Story</a:t>
                      </a:r>
                      <a:endParaRPr lang="en-US" sz="1000" b="0" i="0" u="none" strike="noStrike" dirty="0">
                        <a:solidFill>
                          <a:srgbClr val="000000"/>
                        </a:solidFill>
                        <a:effectLst/>
                        <a:latin typeface="+mn-lt"/>
                      </a:endParaRPr>
                    </a:p>
                  </a:txBody>
                  <a:tcPr marL="2835" marR="2835" marT="2835" marB="0" anchor="b"/>
                </a:tc>
                <a:tc>
                  <a:txBody>
                    <a:bodyPr/>
                    <a:lstStyle/>
                    <a:p>
                      <a:pPr algn="l" fontAlgn="b"/>
                      <a:r>
                        <a:rPr lang="en-US" sz="1000" u="none" strike="noStrike">
                          <a:effectLst/>
                          <a:latin typeface="+mn-lt"/>
                        </a:rPr>
                        <a:t>CAP-43</a:t>
                      </a:r>
                      <a:endParaRPr lang="en-US" sz="1000" b="0" i="0" u="none" strike="noStrike">
                        <a:solidFill>
                          <a:srgbClr val="000000"/>
                        </a:solidFill>
                        <a:effectLst/>
                        <a:latin typeface="+mn-lt"/>
                      </a:endParaRPr>
                    </a:p>
                  </a:txBody>
                  <a:tcPr marL="2835" marR="2835" marT="2835" marB="0" anchor="b"/>
                </a:tc>
                <a:tc>
                  <a:txBody>
                    <a:bodyPr/>
                    <a:lstStyle/>
                    <a:p>
                      <a:pPr algn="l" fontAlgn="b"/>
                      <a:r>
                        <a:rPr lang="en-US" sz="1000" u="none" strike="noStrike" dirty="0">
                          <a:effectLst/>
                          <a:latin typeface="+mn-lt"/>
                        </a:rPr>
                        <a:t>As a user I want my data to be protected so that my data and information is private.</a:t>
                      </a:r>
                      <a:endParaRPr lang="en-US" sz="1000" b="0" i="0" u="none" strike="noStrike" dirty="0">
                        <a:solidFill>
                          <a:srgbClr val="000000"/>
                        </a:solidFill>
                        <a:effectLst/>
                        <a:latin typeface="+mn-lt"/>
                      </a:endParaRPr>
                    </a:p>
                  </a:txBody>
                  <a:tcPr marL="2835" marR="2835" marT="2835" marB="0" anchor="b"/>
                </a:tc>
                <a:extLst>
                  <a:ext uri="{0D108BD9-81ED-4DB2-BD59-A6C34878D82A}">
                    <a16:rowId xmlns:a16="http://schemas.microsoft.com/office/drawing/2014/main" val="1137268408"/>
                  </a:ext>
                </a:extLst>
              </a:tr>
            </a:tbl>
          </a:graphicData>
        </a:graphic>
      </p:graphicFrame>
      <p:sp>
        <p:nvSpPr>
          <p:cNvPr id="3" name="TextBox 2">
            <a:extLst>
              <a:ext uri="{FF2B5EF4-FFF2-40B4-BE49-F238E27FC236}">
                <a16:creationId xmlns:a16="http://schemas.microsoft.com/office/drawing/2014/main" id="{AACC2234-134B-CC41-02E7-6B52339A39C6}"/>
              </a:ext>
            </a:extLst>
          </p:cNvPr>
          <p:cNvSpPr txBox="1"/>
          <p:nvPr/>
        </p:nvSpPr>
        <p:spPr>
          <a:xfrm>
            <a:off x="3948295" y="4865298"/>
            <a:ext cx="4295407" cy="369332"/>
          </a:xfrm>
          <a:prstGeom prst="rect">
            <a:avLst/>
          </a:prstGeom>
          <a:noFill/>
        </p:spPr>
        <p:txBody>
          <a:bodyPr wrap="none" rtlCol="0">
            <a:spAutoFit/>
          </a:bodyPr>
          <a:lstStyle/>
          <a:p>
            <a:r>
              <a:rPr lang="en-US" dirty="0"/>
              <a:t>All stories for Catalyst 1 are completed.</a:t>
            </a:r>
          </a:p>
        </p:txBody>
      </p:sp>
    </p:spTree>
    <p:extLst>
      <p:ext uri="{BB962C8B-B14F-4D97-AF65-F5344CB8AC3E}">
        <p14:creationId xmlns:p14="http://schemas.microsoft.com/office/powerpoint/2010/main" val="27256390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44B0B-9150-88B7-94D8-62AB28860967}"/>
              </a:ext>
            </a:extLst>
          </p:cNvPr>
          <p:cNvSpPr>
            <a:spLocks noGrp="1"/>
          </p:cNvSpPr>
          <p:nvPr>
            <p:ph type="title"/>
          </p:nvPr>
        </p:nvSpPr>
        <p:spPr/>
        <p:txBody>
          <a:bodyPr>
            <a:normAutofit fontScale="90000"/>
          </a:bodyPr>
          <a:lstStyle/>
          <a:p>
            <a:r>
              <a:rPr lang="en-US" dirty="0"/>
              <a:t>Team Velocity</a:t>
            </a:r>
          </a:p>
        </p:txBody>
      </p:sp>
      <p:graphicFrame>
        <p:nvGraphicFramePr>
          <p:cNvPr id="4" name="Chart 3">
            <a:extLst>
              <a:ext uri="{FF2B5EF4-FFF2-40B4-BE49-F238E27FC236}">
                <a16:creationId xmlns:a16="http://schemas.microsoft.com/office/drawing/2014/main" id="{76BC4700-1E6C-9B1E-D434-6A6AE9351CAC}"/>
              </a:ext>
            </a:extLst>
          </p:cNvPr>
          <p:cNvGraphicFramePr>
            <a:graphicFrameLocks/>
          </p:cNvGraphicFramePr>
          <p:nvPr>
            <p:extLst>
              <p:ext uri="{D42A27DB-BD31-4B8C-83A1-F6EECF244321}">
                <p14:modId xmlns:p14="http://schemas.microsoft.com/office/powerpoint/2010/main" val="3228556022"/>
              </p:ext>
            </p:extLst>
          </p:nvPr>
        </p:nvGraphicFramePr>
        <p:xfrm>
          <a:off x="2115298" y="1485900"/>
          <a:ext cx="7961403" cy="458832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60008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E2D52-CFFA-EF0A-C609-1505D73EB772}"/>
              </a:ext>
            </a:extLst>
          </p:cNvPr>
          <p:cNvSpPr>
            <a:spLocks noGrp="1"/>
          </p:cNvSpPr>
          <p:nvPr>
            <p:ph type="title"/>
          </p:nvPr>
        </p:nvSpPr>
        <p:spPr/>
        <p:txBody>
          <a:bodyPr>
            <a:normAutofit fontScale="90000"/>
          </a:bodyPr>
          <a:lstStyle/>
          <a:p>
            <a:r>
              <a:rPr lang="en-US" dirty="0"/>
              <a:t>Completed/Committed Ratio</a:t>
            </a:r>
          </a:p>
        </p:txBody>
      </p:sp>
      <p:graphicFrame>
        <p:nvGraphicFramePr>
          <p:cNvPr id="4" name="Content Placeholder 3">
            <a:extLst>
              <a:ext uri="{FF2B5EF4-FFF2-40B4-BE49-F238E27FC236}">
                <a16:creationId xmlns:a16="http://schemas.microsoft.com/office/drawing/2014/main" id="{801F2050-0A50-DB8A-2976-2B468907AC1B}"/>
              </a:ext>
            </a:extLst>
          </p:cNvPr>
          <p:cNvGraphicFramePr>
            <a:graphicFrameLocks noGrp="1"/>
          </p:cNvGraphicFramePr>
          <p:nvPr>
            <p:ph sz="quarter" idx="14"/>
            <p:extLst>
              <p:ext uri="{D42A27DB-BD31-4B8C-83A1-F6EECF244321}">
                <p14:modId xmlns:p14="http://schemas.microsoft.com/office/powerpoint/2010/main" val="1849363931"/>
              </p:ext>
            </p:extLst>
          </p:nvPr>
        </p:nvGraphicFramePr>
        <p:xfrm>
          <a:off x="931863" y="1695450"/>
          <a:ext cx="10328275" cy="4314825"/>
        </p:xfrm>
        <a:graphic>
          <a:graphicData uri="http://schemas.openxmlformats.org/drawingml/2006/chart">
            <c:chart xmlns:c="http://schemas.openxmlformats.org/drawingml/2006/chart" xmlns:r="http://schemas.openxmlformats.org/officeDocument/2006/relationships" r:id="rId2"/>
          </a:graphicData>
        </a:graphic>
      </p:graphicFrame>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9272107-44BE-64BF-BBDA-37D33A44BF88}"/>
                  </a:ext>
                </a:extLst>
              </p:cNvPr>
              <p:cNvSpPr txBox="1"/>
              <p:nvPr/>
            </p:nvSpPr>
            <p:spPr>
              <a:xfrm>
                <a:off x="9771738" y="3429000"/>
                <a:ext cx="1304844" cy="51860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141</m:t>
                          </m:r>
                        </m:num>
                        <m:den>
                          <m:r>
                            <a:rPr lang="en-US" b="0" i="1" smtClean="0">
                              <a:latin typeface="Cambria Math" panose="02040503050406030204" pitchFamily="18" charset="0"/>
                            </a:rPr>
                            <m:t>142</m:t>
                          </m:r>
                        </m:den>
                      </m:f>
                      <m:r>
                        <a:rPr lang="en-US" b="0" i="1" smtClean="0">
                          <a:latin typeface="Cambria Math" panose="02040503050406030204" pitchFamily="18" charset="0"/>
                        </a:rPr>
                        <m:t>=0.993</m:t>
                      </m:r>
                    </m:oMath>
                  </m:oMathPara>
                </a14:m>
                <a:endParaRPr lang="en-US" dirty="0"/>
              </a:p>
            </p:txBody>
          </p:sp>
        </mc:Choice>
        <mc:Fallback xmlns="">
          <p:sp>
            <p:nvSpPr>
              <p:cNvPr id="5" name="TextBox 4">
                <a:extLst>
                  <a:ext uri="{FF2B5EF4-FFF2-40B4-BE49-F238E27FC236}">
                    <a16:creationId xmlns:a16="http://schemas.microsoft.com/office/drawing/2014/main" id="{49272107-44BE-64BF-BBDA-37D33A44BF88}"/>
                  </a:ext>
                </a:extLst>
              </p:cNvPr>
              <p:cNvSpPr txBox="1">
                <a:spLocks noRot="1" noChangeAspect="1" noMove="1" noResize="1" noEditPoints="1" noAdjustHandles="1" noChangeArrowheads="1" noChangeShapeType="1" noTextEdit="1"/>
              </p:cNvSpPr>
              <p:nvPr/>
            </p:nvSpPr>
            <p:spPr>
              <a:xfrm>
                <a:off x="9771738" y="3429000"/>
                <a:ext cx="1304844" cy="518604"/>
              </a:xfrm>
              <a:prstGeom prst="rect">
                <a:avLst/>
              </a:prstGeom>
              <a:blipFill>
                <a:blip r:embed="rId3"/>
                <a:stretch>
                  <a:fillRect l="-3846" t="-7143" r="-2885" b="-1190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DF72724E-D7C7-9C85-DDF4-FEE3E1BE900B}"/>
                  </a:ext>
                </a:extLst>
              </p:cNvPr>
              <p:cNvSpPr txBox="1"/>
              <p:nvPr/>
            </p:nvSpPr>
            <p:spPr>
              <a:xfrm>
                <a:off x="8975045" y="2924914"/>
                <a:ext cx="2898229"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i="0" smtClean="0">
                          <a:latin typeface="Cambria Math" panose="02040503050406030204" pitchFamily="18" charset="0"/>
                        </a:rPr>
                        <m:t>C</m:t>
                      </m:r>
                      <m:r>
                        <m:rPr>
                          <m:sty m:val="p"/>
                        </m:rPr>
                        <a:rPr lang="en-US" b="0" i="0" smtClean="0">
                          <a:latin typeface="Cambria Math" panose="02040503050406030204" pitchFamily="18" charset="0"/>
                        </a:rPr>
                        <m:t>ompleted</m:t>
                      </m:r>
                      <m:r>
                        <a:rPr lang="en-US" b="0" i="0" smtClean="0">
                          <a:latin typeface="Cambria Math" panose="02040503050406030204" pitchFamily="18" charset="0"/>
                        </a:rPr>
                        <m:t>/</m:t>
                      </m:r>
                      <m:r>
                        <m:rPr>
                          <m:sty m:val="p"/>
                        </m:rPr>
                        <a:rPr lang="en-US" b="0" i="0" smtClean="0">
                          <a:latin typeface="Cambria Math" panose="02040503050406030204" pitchFamily="18" charset="0"/>
                        </a:rPr>
                        <m:t>Committed</m:t>
                      </m:r>
                      <m:r>
                        <a:rPr lang="en-US" b="0" i="0" smtClean="0">
                          <a:latin typeface="Cambria Math" panose="02040503050406030204" pitchFamily="18" charset="0"/>
                        </a:rPr>
                        <m:t> </m:t>
                      </m:r>
                      <m:r>
                        <m:rPr>
                          <m:sty m:val="p"/>
                        </m:rPr>
                        <a:rPr lang="en-US" b="0" i="0" smtClean="0">
                          <a:latin typeface="Cambria Math" panose="02040503050406030204" pitchFamily="18" charset="0"/>
                        </a:rPr>
                        <m:t>Ratio</m:t>
                      </m:r>
                    </m:oMath>
                  </m:oMathPara>
                </a14:m>
                <a:endParaRPr lang="en-US" dirty="0"/>
              </a:p>
            </p:txBody>
          </p:sp>
        </mc:Choice>
        <mc:Fallback xmlns="">
          <p:sp>
            <p:nvSpPr>
              <p:cNvPr id="6" name="TextBox 5">
                <a:extLst>
                  <a:ext uri="{FF2B5EF4-FFF2-40B4-BE49-F238E27FC236}">
                    <a16:creationId xmlns:a16="http://schemas.microsoft.com/office/drawing/2014/main" id="{DF72724E-D7C7-9C85-DDF4-FEE3E1BE900B}"/>
                  </a:ext>
                </a:extLst>
              </p:cNvPr>
              <p:cNvSpPr txBox="1">
                <a:spLocks noRot="1" noChangeAspect="1" noMove="1" noResize="1" noEditPoints="1" noAdjustHandles="1" noChangeArrowheads="1" noChangeShapeType="1" noTextEdit="1"/>
              </p:cNvSpPr>
              <p:nvPr/>
            </p:nvSpPr>
            <p:spPr>
              <a:xfrm>
                <a:off x="8975045" y="2924914"/>
                <a:ext cx="2898229" cy="276999"/>
              </a:xfrm>
              <a:prstGeom prst="rect">
                <a:avLst/>
              </a:prstGeom>
              <a:blipFill>
                <a:blip r:embed="rId4"/>
                <a:stretch>
                  <a:fillRect l="-1304" t="-8696" r="-870" b="-34783"/>
                </a:stretch>
              </a:blipFill>
            </p:spPr>
            <p:txBody>
              <a:bodyPr/>
              <a:lstStyle/>
              <a:p>
                <a:r>
                  <a:rPr lang="en-US">
                    <a:noFill/>
                  </a:rPr>
                  <a:t> </a:t>
                </a:r>
              </a:p>
            </p:txBody>
          </p:sp>
        </mc:Fallback>
      </mc:AlternateContent>
    </p:spTree>
    <p:extLst>
      <p:ext uri="{BB962C8B-B14F-4D97-AF65-F5344CB8AC3E}">
        <p14:creationId xmlns:p14="http://schemas.microsoft.com/office/powerpoint/2010/main" val="6210999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726CA-6E97-2F07-BA29-B77DD7CE736C}"/>
              </a:ext>
            </a:extLst>
          </p:cNvPr>
          <p:cNvSpPr>
            <a:spLocks noGrp="1"/>
          </p:cNvSpPr>
          <p:nvPr>
            <p:ph type="title"/>
          </p:nvPr>
        </p:nvSpPr>
        <p:spPr/>
        <p:txBody>
          <a:bodyPr>
            <a:normAutofit fontScale="90000"/>
          </a:bodyPr>
          <a:lstStyle/>
          <a:p>
            <a:r>
              <a:rPr lang="en-US" dirty="0"/>
              <a:t>Burndown Charts</a:t>
            </a:r>
          </a:p>
        </p:txBody>
      </p:sp>
      <p:graphicFrame>
        <p:nvGraphicFramePr>
          <p:cNvPr id="4" name="Chart 3">
            <a:extLst>
              <a:ext uri="{FF2B5EF4-FFF2-40B4-BE49-F238E27FC236}">
                <a16:creationId xmlns:a16="http://schemas.microsoft.com/office/drawing/2014/main" id="{8E341F03-FED5-0FB6-554E-74D2F9067B01}"/>
              </a:ext>
            </a:extLst>
          </p:cNvPr>
          <p:cNvGraphicFramePr>
            <a:graphicFrameLocks/>
          </p:cNvGraphicFramePr>
          <p:nvPr>
            <p:extLst>
              <p:ext uri="{D42A27DB-BD31-4B8C-83A1-F6EECF244321}">
                <p14:modId xmlns:p14="http://schemas.microsoft.com/office/powerpoint/2010/main" val="2177702454"/>
              </p:ext>
            </p:extLst>
          </p:nvPr>
        </p:nvGraphicFramePr>
        <p:xfrm>
          <a:off x="0" y="1308947"/>
          <a:ext cx="3986271" cy="488438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58232738-3125-6EEE-30C2-60BA229C75AA}"/>
              </a:ext>
            </a:extLst>
          </p:cNvPr>
          <p:cNvGraphicFramePr>
            <a:graphicFrameLocks/>
          </p:cNvGraphicFramePr>
          <p:nvPr>
            <p:extLst>
              <p:ext uri="{D42A27DB-BD31-4B8C-83A1-F6EECF244321}">
                <p14:modId xmlns:p14="http://schemas.microsoft.com/office/powerpoint/2010/main" val="1630529430"/>
              </p:ext>
            </p:extLst>
          </p:nvPr>
        </p:nvGraphicFramePr>
        <p:xfrm>
          <a:off x="4102865" y="1308947"/>
          <a:ext cx="3986270" cy="488438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421AEEA9-68EF-9222-C43D-341C64467A90}"/>
              </a:ext>
            </a:extLst>
          </p:cNvPr>
          <p:cNvGraphicFramePr>
            <a:graphicFrameLocks/>
          </p:cNvGraphicFramePr>
          <p:nvPr>
            <p:extLst>
              <p:ext uri="{D42A27DB-BD31-4B8C-83A1-F6EECF244321}">
                <p14:modId xmlns:p14="http://schemas.microsoft.com/office/powerpoint/2010/main" val="867654090"/>
              </p:ext>
            </p:extLst>
          </p:nvPr>
        </p:nvGraphicFramePr>
        <p:xfrm>
          <a:off x="8205730" y="1308947"/>
          <a:ext cx="3986270" cy="488438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5960231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F3924-23D3-75B0-CF9E-13F0C7E194A4}"/>
              </a:ext>
            </a:extLst>
          </p:cNvPr>
          <p:cNvSpPr>
            <a:spLocks noGrp="1"/>
          </p:cNvSpPr>
          <p:nvPr>
            <p:ph type="ctrTitle"/>
          </p:nvPr>
        </p:nvSpPr>
        <p:spPr/>
        <p:txBody>
          <a:bodyPr>
            <a:normAutofit/>
          </a:bodyPr>
          <a:lstStyle/>
          <a:p>
            <a:r>
              <a:rPr lang="en-US" sz="8000" dirty="0"/>
              <a:t>Retrospective</a:t>
            </a:r>
          </a:p>
        </p:txBody>
      </p:sp>
      <p:sp>
        <p:nvSpPr>
          <p:cNvPr id="3" name="Subtitle 2">
            <a:extLst>
              <a:ext uri="{FF2B5EF4-FFF2-40B4-BE49-F238E27FC236}">
                <a16:creationId xmlns:a16="http://schemas.microsoft.com/office/drawing/2014/main" id="{2FB49254-A697-6DE5-9244-E6E595AC4FD2}"/>
              </a:ext>
            </a:extLst>
          </p:cNvPr>
          <p:cNvSpPr>
            <a:spLocks noGrp="1"/>
          </p:cNvSpPr>
          <p:nvPr>
            <p:ph type="subTitle" idx="1"/>
          </p:nvPr>
        </p:nvSpPr>
        <p:spPr/>
        <p:txBody>
          <a:bodyPr/>
          <a:lstStyle/>
          <a:p>
            <a:endParaRPr lang="en-US"/>
          </a:p>
        </p:txBody>
      </p:sp>
      <p:sp>
        <p:nvSpPr>
          <p:cNvPr id="4" name="Picture Placeholder 3">
            <a:extLst>
              <a:ext uri="{FF2B5EF4-FFF2-40B4-BE49-F238E27FC236}">
                <a16:creationId xmlns:a16="http://schemas.microsoft.com/office/drawing/2014/main" id="{FA46D12D-0EFD-0865-20A6-5E3FC2EE2D4B}"/>
              </a:ext>
            </a:extLst>
          </p:cNvPr>
          <p:cNvSpPr>
            <a:spLocks noGrp="1"/>
          </p:cNvSpPr>
          <p:nvPr>
            <p:ph type="pic" sz="quarter" idx="13"/>
          </p:nvPr>
        </p:nvSpPr>
        <p:spPr/>
      </p:sp>
      <p:pic>
        <p:nvPicPr>
          <p:cNvPr id="5" name="Picture Placeholder 7" descr="Background pattern&#10;&#10;Description automatically generated">
            <a:extLst>
              <a:ext uri="{FF2B5EF4-FFF2-40B4-BE49-F238E27FC236}">
                <a16:creationId xmlns:a16="http://schemas.microsoft.com/office/drawing/2014/main" id="{9B759F46-F1E2-002D-B0E5-C7E65E2D807E}"/>
              </a:ext>
            </a:extLst>
          </p:cNvPr>
          <p:cNvPicPr>
            <a:picLocks noChangeAspect="1"/>
          </p:cNvPicPr>
          <p:nvPr/>
        </p:nvPicPr>
        <p:blipFill rotWithShape="1">
          <a:blip r:embed="rId2"/>
          <a:srcRect l="33263" r="16114" b="-1"/>
          <a:stretch/>
        </p:blipFill>
        <p:spPr>
          <a:xfrm>
            <a:off x="8113533" y="10"/>
            <a:ext cx="5105400" cy="6857990"/>
          </a:xfrm>
          <a:prstGeom prst="rect">
            <a:avLst/>
          </a:prstGeom>
        </p:spPr>
      </p:pic>
    </p:spTree>
    <p:extLst>
      <p:ext uri="{BB962C8B-B14F-4D97-AF65-F5344CB8AC3E}">
        <p14:creationId xmlns:p14="http://schemas.microsoft.com/office/powerpoint/2010/main" val="36860762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5057C-C14B-4D87-CA5D-26AB734844B2}"/>
              </a:ext>
            </a:extLst>
          </p:cNvPr>
          <p:cNvSpPr>
            <a:spLocks noGrp="1"/>
          </p:cNvSpPr>
          <p:nvPr>
            <p:ph type="title"/>
          </p:nvPr>
        </p:nvSpPr>
        <p:spPr/>
        <p:txBody>
          <a:bodyPr>
            <a:normAutofit fontScale="90000"/>
          </a:bodyPr>
          <a:lstStyle/>
          <a:p>
            <a:r>
              <a:rPr lang="en-US" dirty="0"/>
              <a:t>What Went Well</a:t>
            </a:r>
          </a:p>
        </p:txBody>
      </p:sp>
      <p:grpSp>
        <p:nvGrpSpPr>
          <p:cNvPr id="4" name="Google Shape;139;p7">
            <a:extLst>
              <a:ext uri="{FF2B5EF4-FFF2-40B4-BE49-F238E27FC236}">
                <a16:creationId xmlns:a16="http://schemas.microsoft.com/office/drawing/2014/main" id="{076BC4FC-4B79-166E-6A82-D618A7DF0C7F}"/>
              </a:ext>
            </a:extLst>
          </p:cNvPr>
          <p:cNvGrpSpPr/>
          <p:nvPr/>
        </p:nvGrpSpPr>
        <p:grpSpPr>
          <a:xfrm>
            <a:off x="2429763" y="1304260"/>
            <a:ext cx="7332474" cy="5358957"/>
            <a:chOff x="1336365" y="1374782"/>
            <a:chExt cx="6601798" cy="5092648"/>
          </a:xfrm>
        </p:grpSpPr>
        <p:sp>
          <p:nvSpPr>
            <p:cNvPr id="5" name="Google Shape;140;p7">
              <a:extLst>
                <a:ext uri="{FF2B5EF4-FFF2-40B4-BE49-F238E27FC236}">
                  <a16:creationId xmlns:a16="http://schemas.microsoft.com/office/drawing/2014/main" id="{66F76944-AE6E-AB11-6368-B73D38ACF1F8}"/>
                </a:ext>
              </a:extLst>
            </p:cNvPr>
            <p:cNvSpPr/>
            <p:nvPr/>
          </p:nvSpPr>
          <p:spPr>
            <a:xfrm>
              <a:off x="1367638" y="5318085"/>
              <a:ext cx="6570525" cy="1149345"/>
            </a:xfrm>
            <a:prstGeom prst="roundRect">
              <a:avLst>
                <a:gd name="adj" fmla="val 50000"/>
              </a:avLst>
            </a:prstGeom>
            <a:solidFill>
              <a:srgbClr val="0037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141;p7">
              <a:extLst>
                <a:ext uri="{FF2B5EF4-FFF2-40B4-BE49-F238E27FC236}">
                  <a16:creationId xmlns:a16="http://schemas.microsoft.com/office/drawing/2014/main" id="{DA501CF3-77D7-DDC2-8FDB-04BEFD09265A}"/>
                </a:ext>
              </a:extLst>
            </p:cNvPr>
            <p:cNvSpPr/>
            <p:nvPr/>
          </p:nvSpPr>
          <p:spPr>
            <a:xfrm rot="5400000">
              <a:off x="4924357" y="3476798"/>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142;p7">
              <a:extLst>
                <a:ext uri="{FF2B5EF4-FFF2-40B4-BE49-F238E27FC236}">
                  <a16:creationId xmlns:a16="http://schemas.microsoft.com/office/drawing/2014/main" id="{E145E91C-0453-5E05-3676-7663CF76D73C}"/>
                </a:ext>
              </a:extLst>
            </p:cNvPr>
            <p:cNvSpPr/>
            <p:nvPr/>
          </p:nvSpPr>
          <p:spPr>
            <a:xfrm>
              <a:off x="1367638" y="4003667"/>
              <a:ext cx="6570525" cy="1149345"/>
            </a:xfrm>
            <a:prstGeom prst="roundRect">
              <a:avLst>
                <a:gd name="adj" fmla="val 50000"/>
              </a:avLst>
            </a:prstGeom>
            <a:solidFill>
              <a:srgbClr val="0053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43;p7">
              <a:extLst>
                <a:ext uri="{FF2B5EF4-FFF2-40B4-BE49-F238E27FC236}">
                  <a16:creationId xmlns:a16="http://schemas.microsoft.com/office/drawing/2014/main" id="{4CA28F56-9AEA-73E9-EFFE-702846E9167F}"/>
                </a:ext>
              </a:extLst>
            </p:cNvPr>
            <p:cNvSpPr/>
            <p:nvPr/>
          </p:nvSpPr>
          <p:spPr>
            <a:xfrm>
              <a:off x="1367638" y="1374829"/>
              <a:ext cx="6570525" cy="1149345"/>
            </a:xfrm>
            <a:prstGeom prst="roundRect">
              <a:avLst>
                <a:gd name="adj" fmla="val 50000"/>
              </a:avLst>
            </a:prstGeom>
            <a:solidFill>
              <a:srgbClr val="3FA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144;p7">
              <a:extLst>
                <a:ext uri="{FF2B5EF4-FFF2-40B4-BE49-F238E27FC236}">
                  <a16:creationId xmlns:a16="http://schemas.microsoft.com/office/drawing/2014/main" id="{E1409867-F923-CBEA-4071-312733B8F05F}"/>
                </a:ext>
              </a:extLst>
            </p:cNvPr>
            <p:cNvSpPr/>
            <p:nvPr/>
          </p:nvSpPr>
          <p:spPr>
            <a:xfrm>
              <a:off x="1367638" y="2689248"/>
              <a:ext cx="6570525" cy="1149345"/>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145;p7">
              <a:extLst>
                <a:ext uri="{FF2B5EF4-FFF2-40B4-BE49-F238E27FC236}">
                  <a16:creationId xmlns:a16="http://schemas.microsoft.com/office/drawing/2014/main" id="{F6FC5C67-28CF-7847-6FE0-C511EA4EBE2B}"/>
                </a:ext>
              </a:extLst>
            </p:cNvPr>
            <p:cNvSpPr/>
            <p:nvPr/>
          </p:nvSpPr>
          <p:spPr>
            <a:xfrm rot="5400000">
              <a:off x="4924357" y="2162380"/>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46;p7">
              <a:extLst>
                <a:ext uri="{FF2B5EF4-FFF2-40B4-BE49-F238E27FC236}">
                  <a16:creationId xmlns:a16="http://schemas.microsoft.com/office/drawing/2014/main" id="{941E5629-E767-C874-85D4-986FE7C9E32E}"/>
                </a:ext>
              </a:extLst>
            </p:cNvPr>
            <p:cNvSpPr/>
            <p:nvPr/>
          </p:nvSpPr>
          <p:spPr>
            <a:xfrm rot="5400000">
              <a:off x="4924357" y="847961"/>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147;p7">
              <a:extLst>
                <a:ext uri="{FF2B5EF4-FFF2-40B4-BE49-F238E27FC236}">
                  <a16:creationId xmlns:a16="http://schemas.microsoft.com/office/drawing/2014/main" id="{1C38923F-EC14-A6BD-BF7C-974DD2EFEE58}"/>
                </a:ext>
              </a:extLst>
            </p:cNvPr>
            <p:cNvSpPr/>
            <p:nvPr/>
          </p:nvSpPr>
          <p:spPr>
            <a:xfrm rot="5400000">
              <a:off x="4924357" y="-466458"/>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48;p7">
              <a:extLst>
                <a:ext uri="{FF2B5EF4-FFF2-40B4-BE49-F238E27FC236}">
                  <a16:creationId xmlns:a16="http://schemas.microsoft.com/office/drawing/2014/main" id="{CFEE5423-2F80-10DC-6232-DE0F91F67174}"/>
                </a:ext>
              </a:extLst>
            </p:cNvPr>
            <p:cNvSpPr/>
            <p:nvPr/>
          </p:nvSpPr>
          <p:spPr>
            <a:xfrm>
              <a:off x="1336365" y="4003620"/>
              <a:ext cx="1639351" cy="1149392"/>
            </a:xfrm>
            <a:custGeom>
              <a:avLst/>
              <a:gdLst/>
              <a:ahLst/>
              <a:cxnLst/>
              <a:rect l="l" t="t" r="r" b="b"/>
              <a:pathLst>
                <a:path w="1639351" h="1149392" extrusionOk="0">
                  <a:moveTo>
                    <a:pt x="574200" y="0"/>
                  </a:moveTo>
                  <a:lnTo>
                    <a:pt x="592625" y="1859"/>
                  </a:lnTo>
                  <a:lnTo>
                    <a:pt x="592625" y="991"/>
                  </a:lnTo>
                  <a:lnTo>
                    <a:pt x="1639351" y="991"/>
                  </a:lnTo>
                  <a:cubicBezTo>
                    <a:pt x="1350767" y="153677"/>
                    <a:pt x="1271734" y="1157411"/>
                    <a:pt x="592625" y="1149344"/>
                  </a:cubicBezTo>
                  <a:lnTo>
                    <a:pt x="592625" y="1147533"/>
                  </a:lnTo>
                  <a:lnTo>
                    <a:pt x="574200" y="1149392"/>
                  </a:lnTo>
                  <a:cubicBezTo>
                    <a:pt x="257078" y="1149392"/>
                    <a:pt x="0" y="892092"/>
                    <a:pt x="0" y="574696"/>
                  </a:cubicBezTo>
                  <a:cubicBezTo>
                    <a:pt x="0" y="257300"/>
                    <a:pt x="257078" y="0"/>
                    <a:pt x="574200" y="0"/>
                  </a:cubicBezTo>
                  <a:close/>
                </a:path>
              </a:pathLst>
            </a:custGeom>
            <a:solidFill>
              <a:srgbClr val="00447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149;p7">
              <a:extLst>
                <a:ext uri="{FF2B5EF4-FFF2-40B4-BE49-F238E27FC236}">
                  <a16:creationId xmlns:a16="http://schemas.microsoft.com/office/drawing/2014/main" id="{8C8CC7DD-9E83-8FC4-3789-EEFF2911780F}"/>
                </a:ext>
              </a:extLst>
            </p:cNvPr>
            <p:cNvSpPr/>
            <p:nvPr/>
          </p:nvSpPr>
          <p:spPr>
            <a:xfrm>
              <a:off x="1485945" y="4153695"/>
              <a:ext cx="849240" cy="849240"/>
            </a:xfrm>
            <a:prstGeom prst="ellipse">
              <a:avLst/>
            </a:prstGeom>
            <a:solidFill>
              <a:srgbClr val="0053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150;p7">
              <a:extLst>
                <a:ext uri="{FF2B5EF4-FFF2-40B4-BE49-F238E27FC236}">
                  <a16:creationId xmlns:a16="http://schemas.microsoft.com/office/drawing/2014/main" id="{7C5C4366-69F9-1FF5-EC1F-22CD2BF605B3}"/>
                </a:ext>
              </a:extLst>
            </p:cNvPr>
            <p:cNvSpPr txBox="1"/>
            <p:nvPr/>
          </p:nvSpPr>
          <p:spPr>
            <a:xfrm>
              <a:off x="1658344" y="4338441"/>
              <a:ext cx="504442" cy="479749"/>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IN" sz="2800" b="1">
                  <a:solidFill>
                    <a:schemeClr val="lt1"/>
                  </a:solidFill>
                  <a:latin typeface="Calibri"/>
                  <a:ea typeface="Calibri"/>
                  <a:cs typeface="Calibri"/>
                  <a:sym typeface="Calibri"/>
                </a:rPr>
                <a:t>03</a:t>
              </a:r>
              <a:endParaRPr/>
            </a:p>
          </p:txBody>
        </p:sp>
        <p:sp>
          <p:nvSpPr>
            <p:cNvPr id="16" name="Google Shape;151;p7">
              <a:extLst>
                <a:ext uri="{FF2B5EF4-FFF2-40B4-BE49-F238E27FC236}">
                  <a16:creationId xmlns:a16="http://schemas.microsoft.com/office/drawing/2014/main" id="{3A85F675-D403-D99B-98FE-E15F119B7794}"/>
                </a:ext>
              </a:extLst>
            </p:cNvPr>
            <p:cNvSpPr/>
            <p:nvPr/>
          </p:nvSpPr>
          <p:spPr>
            <a:xfrm>
              <a:off x="1336365" y="1374782"/>
              <a:ext cx="1639351" cy="1149392"/>
            </a:xfrm>
            <a:custGeom>
              <a:avLst/>
              <a:gdLst/>
              <a:ahLst/>
              <a:cxnLst/>
              <a:rect l="l" t="t" r="r" b="b"/>
              <a:pathLst>
                <a:path w="1639351" h="1149392" extrusionOk="0">
                  <a:moveTo>
                    <a:pt x="574200" y="0"/>
                  </a:moveTo>
                  <a:lnTo>
                    <a:pt x="592625" y="1859"/>
                  </a:lnTo>
                  <a:lnTo>
                    <a:pt x="592625" y="991"/>
                  </a:lnTo>
                  <a:lnTo>
                    <a:pt x="1639351" y="991"/>
                  </a:lnTo>
                  <a:cubicBezTo>
                    <a:pt x="1350767" y="153677"/>
                    <a:pt x="1271734" y="1157411"/>
                    <a:pt x="592625" y="1149344"/>
                  </a:cubicBezTo>
                  <a:lnTo>
                    <a:pt x="592625" y="1147533"/>
                  </a:lnTo>
                  <a:lnTo>
                    <a:pt x="574200" y="1149392"/>
                  </a:lnTo>
                  <a:cubicBezTo>
                    <a:pt x="257078" y="1149392"/>
                    <a:pt x="0" y="892092"/>
                    <a:pt x="0" y="574696"/>
                  </a:cubicBezTo>
                  <a:cubicBezTo>
                    <a:pt x="0" y="257300"/>
                    <a:pt x="257078" y="0"/>
                    <a:pt x="574200" y="0"/>
                  </a:cubicBezTo>
                  <a:close/>
                </a:path>
              </a:pathLst>
            </a:custGeom>
            <a:solidFill>
              <a:srgbClr val="338DCD"/>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52;p7">
              <a:extLst>
                <a:ext uri="{FF2B5EF4-FFF2-40B4-BE49-F238E27FC236}">
                  <a16:creationId xmlns:a16="http://schemas.microsoft.com/office/drawing/2014/main" id="{6FCB50AF-1B0F-CB6E-9EDF-2E25ADE2C7D1}"/>
                </a:ext>
              </a:extLst>
            </p:cNvPr>
            <p:cNvSpPr/>
            <p:nvPr/>
          </p:nvSpPr>
          <p:spPr>
            <a:xfrm>
              <a:off x="1485945" y="1524857"/>
              <a:ext cx="849240" cy="849240"/>
            </a:xfrm>
            <a:prstGeom prst="ellipse">
              <a:avLst/>
            </a:prstGeom>
            <a:solidFill>
              <a:srgbClr val="3FA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53;p7">
              <a:extLst>
                <a:ext uri="{FF2B5EF4-FFF2-40B4-BE49-F238E27FC236}">
                  <a16:creationId xmlns:a16="http://schemas.microsoft.com/office/drawing/2014/main" id="{DBA6ED6B-D8BF-21CE-191E-73FF1B220473}"/>
                </a:ext>
              </a:extLst>
            </p:cNvPr>
            <p:cNvSpPr txBox="1"/>
            <p:nvPr/>
          </p:nvSpPr>
          <p:spPr>
            <a:xfrm>
              <a:off x="1658344" y="1709602"/>
              <a:ext cx="504442" cy="479749"/>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IN" sz="2800" b="1">
                  <a:solidFill>
                    <a:schemeClr val="lt1"/>
                  </a:solidFill>
                  <a:latin typeface="Calibri"/>
                  <a:ea typeface="Calibri"/>
                  <a:cs typeface="Calibri"/>
                  <a:sym typeface="Calibri"/>
                </a:rPr>
                <a:t>01</a:t>
              </a:r>
              <a:endParaRPr/>
            </a:p>
          </p:txBody>
        </p:sp>
        <p:sp>
          <p:nvSpPr>
            <p:cNvPr id="19" name="Google Shape;154;p7">
              <a:extLst>
                <a:ext uri="{FF2B5EF4-FFF2-40B4-BE49-F238E27FC236}">
                  <a16:creationId xmlns:a16="http://schemas.microsoft.com/office/drawing/2014/main" id="{3A661EC2-98C7-0FC7-6D80-71B348DC6CFD}"/>
                </a:ext>
              </a:extLst>
            </p:cNvPr>
            <p:cNvSpPr/>
            <p:nvPr/>
          </p:nvSpPr>
          <p:spPr>
            <a:xfrm>
              <a:off x="1336365" y="2689201"/>
              <a:ext cx="1639351" cy="1149392"/>
            </a:xfrm>
            <a:custGeom>
              <a:avLst/>
              <a:gdLst/>
              <a:ahLst/>
              <a:cxnLst/>
              <a:rect l="l" t="t" r="r" b="b"/>
              <a:pathLst>
                <a:path w="1639351" h="1149392" extrusionOk="0">
                  <a:moveTo>
                    <a:pt x="574200" y="0"/>
                  </a:moveTo>
                  <a:lnTo>
                    <a:pt x="592625" y="1859"/>
                  </a:lnTo>
                  <a:lnTo>
                    <a:pt x="592625" y="991"/>
                  </a:lnTo>
                  <a:lnTo>
                    <a:pt x="1639351" y="991"/>
                  </a:lnTo>
                  <a:cubicBezTo>
                    <a:pt x="1350767" y="153677"/>
                    <a:pt x="1271734" y="1157411"/>
                    <a:pt x="592625" y="1149344"/>
                  </a:cubicBezTo>
                  <a:lnTo>
                    <a:pt x="592625" y="1147533"/>
                  </a:lnTo>
                  <a:lnTo>
                    <a:pt x="574200" y="1149392"/>
                  </a:lnTo>
                  <a:cubicBezTo>
                    <a:pt x="257078" y="1149392"/>
                    <a:pt x="0" y="892092"/>
                    <a:pt x="0" y="574696"/>
                  </a:cubicBezTo>
                  <a:cubicBezTo>
                    <a:pt x="0" y="257300"/>
                    <a:pt x="257078" y="0"/>
                    <a:pt x="574200" y="0"/>
                  </a:cubicBezTo>
                  <a:close/>
                </a:path>
              </a:pathLst>
            </a:custGeom>
            <a:solidFill>
              <a:srgbClr val="005A9A"/>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0" name="Google Shape;155;p7">
              <a:extLst>
                <a:ext uri="{FF2B5EF4-FFF2-40B4-BE49-F238E27FC236}">
                  <a16:creationId xmlns:a16="http://schemas.microsoft.com/office/drawing/2014/main" id="{BF3B8935-B0AB-A492-8770-27D82EDF97BF}"/>
                </a:ext>
              </a:extLst>
            </p:cNvPr>
            <p:cNvSpPr/>
            <p:nvPr/>
          </p:nvSpPr>
          <p:spPr>
            <a:xfrm>
              <a:off x="1485945" y="2839276"/>
              <a:ext cx="849240" cy="84924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156;p7">
              <a:extLst>
                <a:ext uri="{FF2B5EF4-FFF2-40B4-BE49-F238E27FC236}">
                  <a16:creationId xmlns:a16="http://schemas.microsoft.com/office/drawing/2014/main" id="{46E2A323-2D9B-7120-39B6-4E47378949EC}"/>
                </a:ext>
              </a:extLst>
            </p:cNvPr>
            <p:cNvSpPr txBox="1"/>
            <p:nvPr/>
          </p:nvSpPr>
          <p:spPr>
            <a:xfrm>
              <a:off x="1658344" y="3024021"/>
              <a:ext cx="504442" cy="479749"/>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IN" sz="2800" b="1">
                  <a:solidFill>
                    <a:schemeClr val="lt1"/>
                  </a:solidFill>
                  <a:latin typeface="Calibri"/>
                  <a:ea typeface="Calibri"/>
                  <a:cs typeface="Calibri"/>
                  <a:sym typeface="Calibri"/>
                </a:rPr>
                <a:t>02</a:t>
              </a:r>
              <a:endParaRPr/>
            </a:p>
          </p:txBody>
        </p:sp>
        <p:sp>
          <p:nvSpPr>
            <p:cNvPr id="22" name="Google Shape;157;p7">
              <a:extLst>
                <a:ext uri="{FF2B5EF4-FFF2-40B4-BE49-F238E27FC236}">
                  <a16:creationId xmlns:a16="http://schemas.microsoft.com/office/drawing/2014/main" id="{8A7AA755-1F21-B2B7-C239-864DE4355E9A}"/>
                </a:ext>
              </a:extLst>
            </p:cNvPr>
            <p:cNvSpPr/>
            <p:nvPr/>
          </p:nvSpPr>
          <p:spPr>
            <a:xfrm>
              <a:off x="1336365" y="5318038"/>
              <a:ext cx="1639351" cy="1149392"/>
            </a:xfrm>
            <a:custGeom>
              <a:avLst/>
              <a:gdLst/>
              <a:ahLst/>
              <a:cxnLst/>
              <a:rect l="l" t="t" r="r" b="b"/>
              <a:pathLst>
                <a:path w="1639351" h="1149392" extrusionOk="0">
                  <a:moveTo>
                    <a:pt x="574200" y="0"/>
                  </a:moveTo>
                  <a:lnTo>
                    <a:pt x="592625" y="1859"/>
                  </a:lnTo>
                  <a:lnTo>
                    <a:pt x="592625" y="991"/>
                  </a:lnTo>
                  <a:lnTo>
                    <a:pt x="1639351" y="991"/>
                  </a:lnTo>
                  <a:cubicBezTo>
                    <a:pt x="1350767" y="153677"/>
                    <a:pt x="1271734" y="1157411"/>
                    <a:pt x="592625" y="1149344"/>
                  </a:cubicBezTo>
                  <a:lnTo>
                    <a:pt x="592625" y="1147533"/>
                  </a:lnTo>
                  <a:lnTo>
                    <a:pt x="574200" y="1149392"/>
                  </a:lnTo>
                  <a:cubicBezTo>
                    <a:pt x="257078" y="1149392"/>
                    <a:pt x="0" y="892092"/>
                    <a:pt x="0" y="574696"/>
                  </a:cubicBezTo>
                  <a:cubicBezTo>
                    <a:pt x="0" y="257300"/>
                    <a:pt x="257078" y="0"/>
                    <a:pt x="574200" y="0"/>
                  </a:cubicBezTo>
                  <a:close/>
                </a:path>
              </a:pathLst>
            </a:custGeom>
            <a:solidFill>
              <a:srgbClr val="002D4D"/>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3" name="Google Shape;158;p7">
              <a:extLst>
                <a:ext uri="{FF2B5EF4-FFF2-40B4-BE49-F238E27FC236}">
                  <a16:creationId xmlns:a16="http://schemas.microsoft.com/office/drawing/2014/main" id="{018B9C89-C77F-A8AD-9B7B-C5FC518E03B5}"/>
                </a:ext>
              </a:extLst>
            </p:cNvPr>
            <p:cNvSpPr/>
            <p:nvPr/>
          </p:nvSpPr>
          <p:spPr>
            <a:xfrm>
              <a:off x="1485945" y="5468113"/>
              <a:ext cx="849240" cy="849240"/>
            </a:xfrm>
            <a:prstGeom prst="ellipse">
              <a:avLst/>
            </a:prstGeom>
            <a:solidFill>
              <a:srgbClr val="0037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159;p7">
              <a:extLst>
                <a:ext uri="{FF2B5EF4-FFF2-40B4-BE49-F238E27FC236}">
                  <a16:creationId xmlns:a16="http://schemas.microsoft.com/office/drawing/2014/main" id="{AA01D9C7-5B7E-6FED-E59F-860AFA8CC179}"/>
                </a:ext>
              </a:extLst>
            </p:cNvPr>
            <p:cNvSpPr txBox="1"/>
            <p:nvPr/>
          </p:nvSpPr>
          <p:spPr>
            <a:xfrm>
              <a:off x="1658344" y="5652859"/>
              <a:ext cx="504442" cy="479749"/>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IN" sz="2800" b="1">
                  <a:solidFill>
                    <a:schemeClr val="lt1"/>
                  </a:solidFill>
                  <a:latin typeface="Calibri"/>
                  <a:ea typeface="Calibri"/>
                  <a:cs typeface="Calibri"/>
                  <a:sym typeface="Calibri"/>
                </a:rPr>
                <a:t>04</a:t>
              </a:r>
              <a:endParaRPr/>
            </a:p>
          </p:txBody>
        </p:sp>
        <p:sp>
          <p:nvSpPr>
            <p:cNvPr id="25" name="Google Shape;160;p7">
              <a:extLst>
                <a:ext uri="{FF2B5EF4-FFF2-40B4-BE49-F238E27FC236}">
                  <a16:creationId xmlns:a16="http://schemas.microsoft.com/office/drawing/2014/main" id="{44529195-5224-2E3D-5002-569F0326C002}"/>
                </a:ext>
              </a:extLst>
            </p:cNvPr>
            <p:cNvSpPr txBox="1"/>
            <p:nvPr/>
          </p:nvSpPr>
          <p:spPr>
            <a:xfrm>
              <a:off x="3057621" y="1671663"/>
              <a:ext cx="4583790" cy="555677"/>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ea typeface="Calibri"/>
                  <a:cs typeface="Calibri"/>
                  <a:sym typeface="Calibri"/>
                </a:rPr>
                <a:t>By utilizing Agile methodologies, every sprint was completed efficiently.</a:t>
              </a:r>
              <a:endParaRPr dirty="0"/>
            </a:p>
          </p:txBody>
        </p:sp>
        <p:sp>
          <p:nvSpPr>
            <p:cNvPr id="26" name="Google Shape;161;p7">
              <a:extLst>
                <a:ext uri="{FF2B5EF4-FFF2-40B4-BE49-F238E27FC236}">
                  <a16:creationId xmlns:a16="http://schemas.microsoft.com/office/drawing/2014/main" id="{085A047B-2E24-AC59-7F01-E899EA842C0B}"/>
                </a:ext>
              </a:extLst>
            </p:cNvPr>
            <p:cNvSpPr txBox="1"/>
            <p:nvPr/>
          </p:nvSpPr>
          <p:spPr>
            <a:xfrm>
              <a:off x="3057621" y="2986083"/>
              <a:ext cx="4583790" cy="555677"/>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cs typeface="Calibri"/>
                  <a:sym typeface="Calibri"/>
                </a:rPr>
                <a:t>The tasks for every sprint were carefully considered and executed with precision.</a:t>
              </a:r>
              <a:endParaRPr dirty="0"/>
            </a:p>
          </p:txBody>
        </p:sp>
        <p:sp>
          <p:nvSpPr>
            <p:cNvPr id="27" name="Google Shape;162;p7">
              <a:extLst>
                <a:ext uri="{FF2B5EF4-FFF2-40B4-BE49-F238E27FC236}">
                  <a16:creationId xmlns:a16="http://schemas.microsoft.com/office/drawing/2014/main" id="{2CD434C4-0FC4-828F-B6ED-117E5FBCCAB5}"/>
                </a:ext>
              </a:extLst>
            </p:cNvPr>
            <p:cNvSpPr txBox="1"/>
            <p:nvPr/>
          </p:nvSpPr>
          <p:spPr>
            <a:xfrm>
              <a:off x="3057620" y="4300501"/>
              <a:ext cx="4413101" cy="555677"/>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cs typeface="Calibri"/>
                  <a:sym typeface="Calibri"/>
                </a:rPr>
                <a:t>Version control was managed through the use of </a:t>
              </a:r>
              <a:r>
                <a:rPr lang="en-IN" sz="1600" dirty="0" err="1">
                  <a:solidFill>
                    <a:schemeClr val="lt1"/>
                  </a:solidFill>
                  <a:latin typeface="Calibri"/>
                  <a:cs typeface="Calibri"/>
                  <a:sym typeface="Calibri"/>
                </a:rPr>
                <a:t>Github</a:t>
              </a:r>
              <a:r>
                <a:rPr lang="en-IN" sz="1600" dirty="0">
                  <a:solidFill>
                    <a:schemeClr val="lt1"/>
                  </a:solidFill>
                  <a:latin typeface="Calibri"/>
                  <a:cs typeface="Calibri"/>
                  <a:sym typeface="Calibri"/>
                </a:rPr>
                <a:t> and Git.</a:t>
              </a:r>
            </a:p>
          </p:txBody>
        </p:sp>
        <p:sp>
          <p:nvSpPr>
            <p:cNvPr id="28" name="Google Shape;163;p7">
              <a:extLst>
                <a:ext uri="{FF2B5EF4-FFF2-40B4-BE49-F238E27FC236}">
                  <a16:creationId xmlns:a16="http://schemas.microsoft.com/office/drawing/2014/main" id="{2EA3CC88-39B5-0B54-A06F-AFB782C0703A}"/>
                </a:ext>
              </a:extLst>
            </p:cNvPr>
            <p:cNvSpPr txBox="1"/>
            <p:nvPr/>
          </p:nvSpPr>
          <p:spPr>
            <a:xfrm>
              <a:off x="3057621" y="5497927"/>
              <a:ext cx="4036517" cy="789662"/>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ea typeface="Calibri"/>
                  <a:cs typeface="Calibri"/>
                  <a:sym typeface="Calibri"/>
                </a:rPr>
                <a:t>Despite a tight schedule, the work was completed on time and the minimum viable product (MVP) was successfully implemented.</a:t>
              </a:r>
            </a:p>
          </p:txBody>
        </p:sp>
      </p:grpSp>
    </p:spTree>
    <p:extLst>
      <p:ext uri="{BB962C8B-B14F-4D97-AF65-F5344CB8AC3E}">
        <p14:creationId xmlns:p14="http://schemas.microsoft.com/office/powerpoint/2010/main" val="39753084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5057C-C14B-4D87-CA5D-26AB734844B2}"/>
              </a:ext>
            </a:extLst>
          </p:cNvPr>
          <p:cNvSpPr>
            <a:spLocks noGrp="1"/>
          </p:cNvSpPr>
          <p:nvPr>
            <p:ph type="title"/>
          </p:nvPr>
        </p:nvSpPr>
        <p:spPr/>
        <p:txBody>
          <a:bodyPr>
            <a:normAutofit fontScale="90000"/>
          </a:bodyPr>
          <a:lstStyle/>
          <a:p>
            <a:r>
              <a:rPr lang="en-US" dirty="0"/>
              <a:t>What Needs Improvement</a:t>
            </a:r>
          </a:p>
        </p:txBody>
      </p:sp>
      <p:grpSp>
        <p:nvGrpSpPr>
          <p:cNvPr id="4" name="Google Shape;139;p7">
            <a:extLst>
              <a:ext uri="{FF2B5EF4-FFF2-40B4-BE49-F238E27FC236}">
                <a16:creationId xmlns:a16="http://schemas.microsoft.com/office/drawing/2014/main" id="{7D100188-9AFA-37BE-3664-E012BE8887A9}"/>
              </a:ext>
            </a:extLst>
          </p:cNvPr>
          <p:cNvGrpSpPr/>
          <p:nvPr/>
        </p:nvGrpSpPr>
        <p:grpSpPr>
          <a:xfrm>
            <a:off x="2429763" y="1304260"/>
            <a:ext cx="7332474" cy="5358957"/>
            <a:chOff x="1336365" y="1374782"/>
            <a:chExt cx="6601798" cy="5092648"/>
          </a:xfrm>
        </p:grpSpPr>
        <p:sp>
          <p:nvSpPr>
            <p:cNvPr id="5" name="Google Shape;140;p7">
              <a:extLst>
                <a:ext uri="{FF2B5EF4-FFF2-40B4-BE49-F238E27FC236}">
                  <a16:creationId xmlns:a16="http://schemas.microsoft.com/office/drawing/2014/main" id="{DE873508-06BD-38F6-7639-582434A76C14}"/>
                </a:ext>
              </a:extLst>
            </p:cNvPr>
            <p:cNvSpPr/>
            <p:nvPr/>
          </p:nvSpPr>
          <p:spPr>
            <a:xfrm>
              <a:off x="1367638" y="5318085"/>
              <a:ext cx="6570525" cy="1149345"/>
            </a:xfrm>
            <a:prstGeom prst="roundRect">
              <a:avLst>
                <a:gd name="adj" fmla="val 50000"/>
              </a:avLst>
            </a:prstGeom>
            <a:solidFill>
              <a:srgbClr val="0037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141;p7">
              <a:extLst>
                <a:ext uri="{FF2B5EF4-FFF2-40B4-BE49-F238E27FC236}">
                  <a16:creationId xmlns:a16="http://schemas.microsoft.com/office/drawing/2014/main" id="{98903EB6-3A7D-6BA9-7527-C5099CBD8216}"/>
                </a:ext>
              </a:extLst>
            </p:cNvPr>
            <p:cNvSpPr/>
            <p:nvPr/>
          </p:nvSpPr>
          <p:spPr>
            <a:xfrm rot="5400000">
              <a:off x="4924357" y="3476798"/>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142;p7">
              <a:extLst>
                <a:ext uri="{FF2B5EF4-FFF2-40B4-BE49-F238E27FC236}">
                  <a16:creationId xmlns:a16="http://schemas.microsoft.com/office/drawing/2014/main" id="{45D3D81A-95BC-90AF-6FF1-85732626C00C}"/>
                </a:ext>
              </a:extLst>
            </p:cNvPr>
            <p:cNvSpPr/>
            <p:nvPr/>
          </p:nvSpPr>
          <p:spPr>
            <a:xfrm>
              <a:off x="1367638" y="4003667"/>
              <a:ext cx="6570525" cy="1149345"/>
            </a:xfrm>
            <a:prstGeom prst="roundRect">
              <a:avLst>
                <a:gd name="adj" fmla="val 50000"/>
              </a:avLst>
            </a:prstGeom>
            <a:solidFill>
              <a:srgbClr val="0053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43;p7">
              <a:extLst>
                <a:ext uri="{FF2B5EF4-FFF2-40B4-BE49-F238E27FC236}">
                  <a16:creationId xmlns:a16="http://schemas.microsoft.com/office/drawing/2014/main" id="{08D6C498-8FEF-0C3D-3DEC-1008FCDF5628}"/>
                </a:ext>
              </a:extLst>
            </p:cNvPr>
            <p:cNvSpPr/>
            <p:nvPr/>
          </p:nvSpPr>
          <p:spPr>
            <a:xfrm>
              <a:off x="1367638" y="1374829"/>
              <a:ext cx="6570525" cy="1149345"/>
            </a:xfrm>
            <a:prstGeom prst="roundRect">
              <a:avLst>
                <a:gd name="adj" fmla="val 50000"/>
              </a:avLst>
            </a:prstGeom>
            <a:solidFill>
              <a:srgbClr val="3FA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144;p7">
              <a:extLst>
                <a:ext uri="{FF2B5EF4-FFF2-40B4-BE49-F238E27FC236}">
                  <a16:creationId xmlns:a16="http://schemas.microsoft.com/office/drawing/2014/main" id="{959DDA84-ACB3-2955-1C06-D18928D64801}"/>
                </a:ext>
              </a:extLst>
            </p:cNvPr>
            <p:cNvSpPr/>
            <p:nvPr/>
          </p:nvSpPr>
          <p:spPr>
            <a:xfrm>
              <a:off x="1367638" y="2689248"/>
              <a:ext cx="6570525" cy="1149345"/>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145;p7">
              <a:extLst>
                <a:ext uri="{FF2B5EF4-FFF2-40B4-BE49-F238E27FC236}">
                  <a16:creationId xmlns:a16="http://schemas.microsoft.com/office/drawing/2014/main" id="{A1D09942-3840-5F99-0DD1-355DA7B2D0CB}"/>
                </a:ext>
              </a:extLst>
            </p:cNvPr>
            <p:cNvSpPr/>
            <p:nvPr/>
          </p:nvSpPr>
          <p:spPr>
            <a:xfrm rot="5400000">
              <a:off x="4924357" y="2162380"/>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46;p7">
              <a:extLst>
                <a:ext uri="{FF2B5EF4-FFF2-40B4-BE49-F238E27FC236}">
                  <a16:creationId xmlns:a16="http://schemas.microsoft.com/office/drawing/2014/main" id="{EF09D235-1DDB-F603-1462-C982D0C2FFEF}"/>
                </a:ext>
              </a:extLst>
            </p:cNvPr>
            <p:cNvSpPr/>
            <p:nvPr/>
          </p:nvSpPr>
          <p:spPr>
            <a:xfrm rot="5400000">
              <a:off x="4924357" y="847961"/>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147;p7">
              <a:extLst>
                <a:ext uri="{FF2B5EF4-FFF2-40B4-BE49-F238E27FC236}">
                  <a16:creationId xmlns:a16="http://schemas.microsoft.com/office/drawing/2014/main" id="{6F94DAC4-BBCF-4519-B402-3A07AA3E75EC}"/>
                </a:ext>
              </a:extLst>
            </p:cNvPr>
            <p:cNvSpPr/>
            <p:nvPr/>
          </p:nvSpPr>
          <p:spPr>
            <a:xfrm rot="5400000">
              <a:off x="4924357" y="-466458"/>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48;p7">
              <a:extLst>
                <a:ext uri="{FF2B5EF4-FFF2-40B4-BE49-F238E27FC236}">
                  <a16:creationId xmlns:a16="http://schemas.microsoft.com/office/drawing/2014/main" id="{A23FA34D-1244-3E23-6849-D1CB50B70341}"/>
                </a:ext>
              </a:extLst>
            </p:cNvPr>
            <p:cNvSpPr/>
            <p:nvPr/>
          </p:nvSpPr>
          <p:spPr>
            <a:xfrm>
              <a:off x="1336365" y="4003620"/>
              <a:ext cx="1639351" cy="1149392"/>
            </a:xfrm>
            <a:custGeom>
              <a:avLst/>
              <a:gdLst/>
              <a:ahLst/>
              <a:cxnLst/>
              <a:rect l="l" t="t" r="r" b="b"/>
              <a:pathLst>
                <a:path w="1639351" h="1149392" extrusionOk="0">
                  <a:moveTo>
                    <a:pt x="574200" y="0"/>
                  </a:moveTo>
                  <a:lnTo>
                    <a:pt x="592625" y="1859"/>
                  </a:lnTo>
                  <a:lnTo>
                    <a:pt x="592625" y="991"/>
                  </a:lnTo>
                  <a:lnTo>
                    <a:pt x="1639351" y="991"/>
                  </a:lnTo>
                  <a:cubicBezTo>
                    <a:pt x="1350767" y="153677"/>
                    <a:pt x="1271734" y="1157411"/>
                    <a:pt x="592625" y="1149344"/>
                  </a:cubicBezTo>
                  <a:lnTo>
                    <a:pt x="592625" y="1147533"/>
                  </a:lnTo>
                  <a:lnTo>
                    <a:pt x="574200" y="1149392"/>
                  </a:lnTo>
                  <a:cubicBezTo>
                    <a:pt x="257078" y="1149392"/>
                    <a:pt x="0" y="892092"/>
                    <a:pt x="0" y="574696"/>
                  </a:cubicBezTo>
                  <a:cubicBezTo>
                    <a:pt x="0" y="257300"/>
                    <a:pt x="257078" y="0"/>
                    <a:pt x="574200" y="0"/>
                  </a:cubicBezTo>
                  <a:close/>
                </a:path>
              </a:pathLst>
            </a:custGeom>
            <a:solidFill>
              <a:srgbClr val="004474"/>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149;p7">
              <a:extLst>
                <a:ext uri="{FF2B5EF4-FFF2-40B4-BE49-F238E27FC236}">
                  <a16:creationId xmlns:a16="http://schemas.microsoft.com/office/drawing/2014/main" id="{06F5CAF0-8E65-AF0B-072B-C00B8897F2B3}"/>
                </a:ext>
              </a:extLst>
            </p:cNvPr>
            <p:cNvSpPr/>
            <p:nvPr/>
          </p:nvSpPr>
          <p:spPr>
            <a:xfrm>
              <a:off x="1485945" y="4153695"/>
              <a:ext cx="849240" cy="849240"/>
            </a:xfrm>
            <a:prstGeom prst="ellipse">
              <a:avLst/>
            </a:prstGeom>
            <a:solidFill>
              <a:srgbClr val="00539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150;p7">
              <a:extLst>
                <a:ext uri="{FF2B5EF4-FFF2-40B4-BE49-F238E27FC236}">
                  <a16:creationId xmlns:a16="http://schemas.microsoft.com/office/drawing/2014/main" id="{93D88379-06EC-F20C-923A-1734D56630E4}"/>
                </a:ext>
              </a:extLst>
            </p:cNvPr>
            <p:cNvSpPr txBox="1"/>
            <p:nvPr/>
          </p:nvSpPr>
          <p:spPr>
            <a:xfrm>
              <a:off x="1658344" y="4338441"/>
              <a:ext cx="504442" cy="479749"/>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IN" sz="2800" b="1">
                  <a:solidFill>
                    <a:schemeClr val="lt1"/>
                  </a:solidFill>
                  <a:latin typeface="Calibri"/>
                  <a:ea typeface="Calibri"/>
                  <a:cs typeface="Calibri"/>
                  <a:sym typeface="Calibri"/>
                </a:rPr>
                <a:t>03</a:t>
              </a:r>
              <a:endParaRPr/>
            </a:p>
          </p:txBody>
        </p:sp>
        <p:sp>
          <p:nvSpPr>
            <p:cNvPr id="16" name="Google Shape;151;p7">
              <a:extLst>
                <a:ext uri="{FF2B5EF4-FFF2-40B4-BE49-F238E27FC236}">
                  <a16:creationId xmlns:a16="http://schemas.microsoft.com/office/drawing/2014/main" id="{3D96A343-3CFA-5347-AA9D-66FC43E3405A}"/>
                </a:ext>
              </a:extLst>
            </p:cNvPr>
            <p:cNvSpPr/>
            <p:nvPr/>
          </p:nvSpPr>
          <p:spPr>
            <a:xfrm>
              <a:off x="1336365" y="1374782"/>
              <a:ext cx="1639351" cy="1149392"/>
            </a:xfrm>
            <a:custGeom>
              <a:avLst/>
              <a:gdLst/>
              <a:ahLst/>
              <a:cxnLst/>
              <a:rect l="l" t="t" r="r" b="b"/>
              <a:pathLst>
                <a:path w="1639351" h="1149392" extrusionOk="0">
                  <a:moveTo>
                    <a:pt x="574200" y="0"/>
                  </a:moveTo>
                  <a:lnTo>
                    <a:pt x="592625" y="1859"/>
                  </a:lnTo>
                  <a:lnTo>
                    <a:pt x="592625" y="991"/>
                  </a:lnTo>
                  <a:lnTo>
                    <a:pt x="1639351" y="991"/>
                  </a:lnTo>
                  <a:cubicBezTo>
                    <a:pt x="1350767" y="153677"/>
                    <a:pt x="1271734" y="1157411"/>
                    <a:pt x="592625" y="1149344"/>
                  </a:cubicBezTo>
                  <a:lnTo>
                    <a:pt x="592625" y="1147533"/>
                  </a:lnTo>
                  <a:lnTo>
                    <a:pt x="574200" y="1149392"/>
                  </a:lnTo>
                  <a:cubicBezTo>
                    <a:pt x="257078" y="1149392"/>
                    <a:pt x="0" y="892092"/>
                    <a:pt x="0" y="574696"/>
                  </a:cubicBezTo>
                  <a:cubicBezTo>
                    <a:pt x="0" y="257300"/>
                    <a:pt x="257078" y="0"/>
                    <a:pt x="574200" y="0"/>
                  </a:cubicBezTo>
                  <a:close/>
                </a:path>
              </a:pathLst>
            </a:custGeom>
            <a:solidFill>
              <a:srgbClr val="338DCD"/>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52;p7">
              <a:extLst>
                <a:ext uri="{FF2B5EF4-FFF2-40B4-BE49-F238E27FC236}">
                  <a16:creationId xmlns:a16="http://schemas.microsoft.com/office/drawing/2014/main" id="{F795B326-B219-71B5-754C-0C56F783F438}"/>
                </a:ext>
              </a:extLst>
            </p:cNvPr>
            <p:cNvSpPr/>
            <p:nvPr/>
          </p:nvSpPr>
          <p:spPr>
            <a:xfrm>
              <a:off x="1485945" y="1524857"/>
              <a:ext cx="849240" cy="849240"/>
            </a:xfrm>
            <a:prstGeom prst="ellipse">
              <a:avLst/>
            </a:prstGeom>
            <a:solidFill>
              <a:srgbClr val="3FA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53;p7">
              <a:extLst>
                <a:ext uri="{FF2B5EF4-FFF2-40B4-BE49-F238E27FC236}">
                  <a16:creationId xmlns:a16="http://schemas.microsoft.com/office/drawing/2014/main" id="{B74C16F7-1BDE-9B13-E4CB-4025BCA3E0F6}"/>
                </a:ext>
              </a:extLst>
            </p:cNvPr>
            <p:cNvSpPr txBox="1"/>
            <p:nvPr/>
          </p:nvSpPr>
          <p:spPr>
            <a:xfrm>
              <a:off x="1658344" y="1709602"/>
              <a:ext cx="504442" cy="479749"/>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IN" sz="2800" b="1">
                  <a:solidFill>
                    <a:schemeClr val="lt1"/>
                  </a:solidFill>
                  <a:latin typeface="Calibri"/>
                  <a:ea typeface="Calibri"/>
                  <a:cs typeface="Calibri"/>
                  <a:sym typeface="Calibri"/>
                </a:rPr>
                <a:t>01</a:t>
              </a:r>
              <a:endParaRPr/>
            </a:p>
          </p:txBody>
        </p:sp>
        <p:sp>
          <p:nvSpPr>
            <p:cNvPr id="19" name="Google Shape;154;p7">
              <a:extLst>
                <a:ext uri="{FF2B5EF4-FFF2-40B4-BE49-F238E27FC236}">
                  <a16:creationId xmlns:a16="http://schemas.microsoft.com/office/drawing/2014/main" id="{B69FB144-3A3D-4440-8766-F14BBF1AB532}"/>
                </a:ext>
              </a:extLst>
            </p:cNvPr>
            <p:cNvSpPr/>
            <p:nvPr/>
          </p:nvSpPr>
          <p:spPr>
            <a:xfrm>
              <a:off x="1336365" y="2689201"/>
              <a:ext cx="1639351" cy="1149392"/>
            </a:xfrm>
            <a:custGeom>
              <a:avLst/>
              <a:gdLst/>
              <a:ahLst/>
              <a:cxnLst/>
              <a:rect l="l" t="t" r="r" b="b"/>
              <a:pathLst>
                <a:path w="1639351" h="1149392" extrusionOk="0">
                  <a:moveTo>
                    <a:pt x="574200" y="0"/>
                  </a:moveTo>
                  <a:lnTo>
                    <a:pt x="592625" y="1859"/>
                  </a:lnTo>
                  <a:lnTo>
                    <a:pt x="592625" y="991"/>
                  </a:lnTo>
                  <a:lnTo>
                    <a:pt x="1639351" y="991"/>
                  </a:lnTo>
                  <a:cubicBezTo>
                    <a:pt x="1350767" y="153677"/>
                    <a:pt x="1271734" y="1157411"/>
                    <a:pt x="592625" y="1149344"/>
                  </a:cubicBezTo>
                  <a:lnTo>
                    <a:pt x="592625" y="1147533"/>
                  </a:lnTo>
                  <a:lnTo>
                    <a:pt x="574200" y="1149392"/>
                  </a:lnTo>
                  <a:cubicBezTo>
                    <a:pt x="257078" y="1149392"/>
                    <a:pt x="0" y="892092"/>
                    <a:pt x="0" y="574696"/>
                  </a:cubicBezTo>
                  <a:cubicBezTo>
                    <a:pt x="0" y="257300"/>
                    <a:pt x="257078" y="0"/>
                    <a:pt x="574200" y="0"/>
                  </a:cubicBezTo>
                  <a:close/>
                </a:path>
              </a:pathLst>
            </a:custGeom>
            <a:solidFill>
              <a:srgbClr val="005A9A"/>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0" name="Google Shape;155;p7">
              <a:extLst>
                <a:ext uri="{FF2B5EF4-FFF2-40B4-BE49-F238E27FC236}">
                  <a16:creationId xmlns:a16="http://schemas.microsoft.com/office/drawing/2014/main" id="{41895289-6AED-CFB2-235C-A0AE9FE2A7D5}"/>
                </a:ext>
              </a:extLst>
            </p:cNvPr>
            <p:cNvSpPr/>
            <p:nvPr/>
          </p:nvSpPr>
          <p:spPr>
            <a:xfrm>
              <a:off x="1485945" y="2839276"/>
              <a:ext cx="849240" cy="84924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156;p7">
              <a:extLst>
                <a:ext uri="{FF2B5EF4-FFF2-40B4-BE49-F238E27FC236}">
                  <a16:creationId xmlns:a16="http://schemas.microsoft.com/office/drawing/2014/main" id="{737D8555-476A-729F-607C-44E9DDB39212}"/>
                </a:ext>
              </a:extLst>
            </p:cNvPr>
            <p:cNvSpPr txBox="1"/>
            <p:nvPr/>
          </p:nvSpPr>
          <p:spPr>
            <a:xfrm>
              <a:off x="1658344" y="3024021"/>
              <a:ext cx="504442" cy="479749"/>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IN" sz="2800" b="1">
                  <a:solidFill>
                    <a:schemeClr val="lt1"/>
                  </a:solidFill>
                  <a:latin typeface="Calibri"/>
                  <a:ea typeface="Calibri"/>
                  <a:cs typeface="Calibri"/>
                  <a:sym typeface="Calibri"/>
                </a:rPr>
                <a:t>02</a:t>
              </a:r>
              <a:endParaRPr/>
            </a:p>
          </p:txBody>
        </p:sp>
        <p:sp>
          <p:nvSpPr>
            <p:cNvPr id="22" name="Google Shape;157;p7">
              <a:extLst>
                <a:ext uri="{FF2B5EF4-FFF2-40B4-BE49-F238E27FC236}">
                  <a16:creationId xmlns:a16="http://schemas.microsoft.com/office/drawing/2014/main" id="{708BC76C-D961-0212-8B27-A608243DF791}"/>
                </a:ext>
              </a:extLst>
            </p:cNvPr>
            <p:cNvSpPr/>
            <p:nvPr/>
          </p:nvSpPr>
          <p:spPr>
            <a:xfrm>
              <a:off x="1336365" y="5318038"/>
              <a:ext cx="1639351" cy="1149392"/>
            </a:xfrm>
            <a:custGeom>
              <a:avLst/>
              <a:gdLst/>
              <a:ahLst/>
              <a:cxnLst/>
              <a:rect l="l" t="t" r="r" b="b"/>
              <a:pathLst>
                <a:path w="1639351" h="1149392" extrusionOk="0">
                  <a:moveTo>
                    <a:pt x="574200" y="0"/>
                  </a:moveTo>
                  <a:lnTo>
                    <a:pt x="592625" y="1859"/>
                  </a:lnTo>
                  <a:lnTo>
                    <a:pt x="592625" y="991"/>
                  </a:lnTo>
                  <a:lnTo>
                    <a:pt x="1639351" y="991"/>
                  </a:lnTo>
                  <a:cubicBezTo>
                    <a:pt x="1350767" y="153677"/>
                    <a:pt x="1271734" y="1157411"/>
                    <a:pt x="592625" y="1149344"/>
                  </a:cubicBezTo>
                  <a:lnTo>
                    <a:pt x="592625" y="1147533"/>
                  </a:lnTo>
                  <a:lnTo>
                    <a:pt x="574200" y="1149392"/>
                  </a:lnTo>
                  <a:cubicBezTo>
                    <a:pt x="257078" y="1149392"/>
                    <a:pt x="0" y="892092"/>
                    <a:pt x="0" y="574696"/>
                  </a:cubicBezTo>
                  <a:cubicBezTo>
                    <a:pt x="0" y="257300"/>
                    <a:pt x="257078" y="0"/>
                    <a:pt x="574200" y="0"/>
                  </a:cubicBezTo>
                  <a:close/>
                </a:path>
              </a:pathLst>
            </a:custGeom>
            <a:solidFill>
              <a:srgbClr val="002D4D"/>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3" name="Google Shape;158;p7">
              <a:extLst>
                <a:ext uri="{FF2B5EF4-FFF2-40B4-BE49-F238E27FC236}">
                  <a16:creationId xmlns:a16="http://schemas.microsoft.com/office/drawing/2014/main" id="{511060E6-7F93-A55D-AD52-BDC0FDE82CC8}"/>
                </a:ext>
              </a:extLst>
            </p:cNvPr>
            <p:cNvSpPr/>
            <p:nvPr/>
          </p:nvSpPr>
          <p:spPr>
            <a:xfrm>
              <a:off x="1485945" y="5468113"/>
              <a:ext cx="849240" cy="849240"/>
            </a:xfrm>
            <a:prstGeom prst="ellipse">
              <a:avLst/>
            </a:prstGeom>
            <a:solidFill>
              <a:srgbClr val="00376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159;p7">
              <a:extLst>
                <a:ext uri="{FF2B5EF4-FFF2-40B4-BE49-F238E27FC236}">
                  <a16:creationId xmlns:a16="http://schemas.microsoft.com/office/drawing/2014/main" id="{71991CCE-BC17-2916-0B53-CC4F2DCAE408}"/>
                </a:ext>
              </a:extLst>
            </p:cNvPr>
            <p:cNvSpPr txBox="1"/>
            <p:nvPr/>
          </p:nvSpPr>
          <p:spPr>
            <a:xfrm>
              <a:off x="1658344" y="5652859"/>
              <a:ext cx="504442" cy="479749"/>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IN" sz="2800" b="1">
                  <a:solidFill>
                    <a:schemeClr val="lt1"/>
                  </a:solidFill>
                  <a:latin typeface="Calibri"/>
                  <a:ea typeface="Calibri"/>
                  <a:cs typeface="Calibri"/>
                  <a:sym typeface="Calibri"/>
                </a:rPr>
                <a:t>04</a:t>
              </a:r>
              <a:endParaRPr/>
            </a:p>
          </p:txBody>
        </p:sp>
        <p:sp>
          <p:nvSpPr>
            <p:cNvPr id="25" name="Google Shape;160;p7">
              <a:extLst>
                <a:ext uri="{FF2B5EF4-FFF2-40B4-BE49-F238E27FC236}">
                  <a16:creationId xmlns:a16="http://schemas.microsoft.com/office/drawing/2014/main" id="{18597706-6123-1AD1-0258-AB4189F00136}"/>
                </a:ext>
              </a:extLst>
            </p:cNvPr>
            <p:cNvSpPr txBox="1"/>
            <p:nvPr/>
          </p:nvSpPr>
          <p:spPr>
            <a:xfrm>
              <a:off x="3057621" y="1788655"/>
              <a:ext cx="4583790" cy="321692"/>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ea typeface="Calibri"/>
                  <a:cs typeface="Calibri"/>
                  <a:sym typeface="Calibri"/>
                </a:rPr>
                <a:t>More time needs to be devoted to planning sprint cycles.</a:t>
              </a:r>
              <a:endParaRPr dirty="0"/>
            </a:p>
          </p:txBody>
        </p:sp>
        <p:sp>
          <p:nvSpPr>
            <p:cNvPr id="26" name="Google Shape;161;p7">
              <a:extLst>
                <a:ext uri="{FF2B5EF4-FFF2-40B4-BE49-F238E27FC236}">
                  <a16:creationId xmlns:a16="http://schemas.microsoft.com/office/drawing/2014/main" id="{B3E7B09D-F8D6-B21D-E4E2-AC01EF3710D2}"/>
                </a:ext>
              </a:extLst>
            </p:cNvPr>
            <p:cNvSpPr txBox="1"/>
            <p:nvPr/>
          </p:nvSpPr>
          <p:spPr>
            <a:xfrm>
              <a:off x="3057621" y="2986083"/>
              <a:ext cx="4583790" cy="555677"/>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ea typeface="Calibri"/>
                  <a:cs typeface="Calibri"/>
                  <a:sym typeface="Calibri"/>
                </a:rPr>
                <a:t>Ensure planning process is thorough before starting a sprint so that changes to sprint’s scope are minimized.</a:t>
              </a:r>
              <a:endParaRPr lang="en-IN" dirty="0"/>
            </a:p>
          </p:txBody>
        </p:sp>
        <p:sp>
          <p:nvSpPr>
            <p:cNvPr id="27" name="Google Shape;162;p7">
              <a:extLst>
                <a:ext uri="{FF2B5EF4-FFF2-40B4-BE49-F238E27FC236}">
                  <a16:creationId xmlns:a16="http://schemas.microsoft.com/office/drawing/2014/main" id="{84EB0D3F-DE06-25D6-0260-338492C882B5}"/>
                </a:ext>
              </a:extLst>
            </p:cNvPr>
            <p:cNvSpPr txBox="1"/>
            <p:nvPr/>
          </p:nvSpPr>
          <p:spPr>
            <a:xfrm>
              <a:off x="3057620" y="4300502"/>
              <a:ext cx="4413101" cy="555677"/>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ea typeface="Calibri"/>
                  <a:cs typeface="Calibri"/>
                  <a:sym typeface="Calibri"/>
                </a:rPr>
                <a:t>Detailed documentation within codebase for easier recall.</a:t>
              </a:r>
              <a:endParaRPr dirty="0"/>
            </a:p>
          </p:txBody>
        </p:sp>
        <p:sp>
          <p:nvSpPr>
            <p:cNvPr id="28" name="Google Shape;163;p7">
              <a:extLst>
                <a:ext uri="{FF2B5EF4-FFF2-40B4-BE49-F238E27FC236}">
                  <a16:creationId xmlns:a16="http://schemas.microsoft.com/office/drawing/2014/main" id="{65610827-7439-ABFD-E0C7-AB0314ACCF0D}"/>
                </a:ext>
              </a:extLst>
            </p:cNvPr>
            <p:cNvSpPr txBox="1"/>
            <p:nvPr/>
          </p:nvSpPr>
          <p:spPr>
            <a:xfrm>
              <a:off x="3057621" y="5731912"/>
              <a:ext cx="4036517" cy="321692"/>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ea typeface="Calibri"/>
                  <a:cs typeface="Calibri"/>
                  <a:sym typeface="Calibri"/>
                </a:rPr>
                <a:t>User story integration into sprints.</a:t>
              </a:r>
              <a:endParaRPr dirty="0"/>
            </a:p>
          </p:txBody>
        </p:sp>
      </p:grpSp>
    </p:spTree>
    <p:extLst>
      <p:ext uri="{BB962C8B-B14F-4D97-AF65-F5344CB8AC3E}">
        <p14:creationId xmlns:p14="http://schemas.microsoft.com/office/powerpoint/2010/main" val="3157731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Team Roles and Responsibilities</a:t>
            </a:r>
          </a:p>
        </p:txBody>
      </p:sp>
      <p:sp>
        <p:nvSpPr>
          <p:cNvPr id="43" name="Text Placeholder 42">
            <a:extLst>
              <a:ext uri="{FF2B5EF4-FFF2-40B4-BE49-F238E27FC236}">
                <a16:creationId xmlns:a16="http://schemas.microsoft.com/office/drawing/2014/main" id="{FF337E4C-E3C1-40C7-B93B-034E1AA76ADA}"/>
              </a:ext>
            </a:extLst>
          </p:cNvPr>
          <p:cNvSpPr>
            <a:spLocks noGrp="1"/>
          </p:cNvSpPr>
          <p:nvPr>
            <p:ph type="body" sz="quarter" idx="17"/>
          </p:nvPr>
        </p:nvSpPr>
        <p:spPr/>
        <p:txBody>
          <a:bodyPr/>
          <a:lstStyle/>
          <a:p>
            <a:r>
              <a:rPr lang="en-US" dirty="0"/>
              <a:t>Rafferty Leung</a:t>
            </a:r>
          </a:p>
        </p:txBody>
      </p:sp>
      <p:sp>
        <p:nvSpPr>
          <p:cNvPr id="44" name="Text Placeholder 43">
            <a:extLst>
              <a:ext uri="{FF2B5EF4-FFF2-40B4-BE49-F238E27FC236}">
                <a16:creationId xmlns:a16="http://schemas.microsoft.com/office/drawing/2014/main" id="{B958F53A-B9E3-401F-B3D6-B7CE847DC5DA}"/>
              </a:ext>
            </a:extLst>
          </p:cNvPr>
          <p:cNvSpPr>
            <a:spLocks noGrp="1"/>
          </p:cNvSpPr>
          <p:nvPr>
            <p:ph type="body" sz="quarter" idx="18"/>
          </p:nvPr>
        </p:nvSpPr>
        <p:spPr/>
        <p:txBody>
          <a:bodyPr/>
          <a:lstStyle/>
          <a:p>
            <a:r>
              <a:rPr lang="en-US" dirty="0"/>
              <a:t>Software Engineer, Product Manager</a:t>
            </a:r>
          </a:p>
        </p:txBody>
      </p:sp>
      <p:sp>
        <p:nvSpPr>
          <p:cNvPr id="50" name="Text Placeholder 49">
            <a:extLst>
              <a:ext uri="{FF2B5EF4-FFF2-40B4-BE49-F238E27FC236}">
                <a16:creationId xmlns:a16="http://schemas.microsoft.com/office/drawing/2014/main" id="{42E1C511-12DE-4CF9-BC15-F9E30F1B0534}"/>
              </a:ext>
            </a:extLst>
          </p:cNvPr>
          <p:cNvSpPr>
            <a:spLocks noGrp="1"/>
          </p:cNvSpPr>
          <p:nvPr>
            <p:ph type="body" sz="quarter" idx="24"/>
          </p:nvPr>
        </p:nvSpPr>
        <p:spPr>
          <a:xfrm>
            <a:off x="3637882" y="2339389"/>
            <a:ext cx="7728109" cy="3114737"/>
          </a:xfrm>
        </p:spPr>
        <p:txBody>
          <a:bodyPr/>
          <a:lstStyle/>
          <a:p>
            <a:pPr algn="l"/>
            <a:r>
              <a:rPr lang="en-US" dirty="0"/>
              <a:t>Responsibilities:</a:t>
            </a:r>
          </a:p>
          <a:p>
            <a:pPr marL="285750" indent="-285750" algn="l">
              <a:buFont typeface="Arial" panose="020B0604020202020204" pitchFamily="34" charset="0"/>
              <a:buChar char="•"/>
            </a:pPr>
            <a:r>
              <a:rPr lang="en-US" dirty="0"/>
              <a:t>Write and test code to ensure high-quality software that meets requirements.</a:t>
            </a:r>
          </a:p>
          <a:p>
            <a:pPr marL="285750" indent="-285750" algn="l">
              <a:buFont typeface="Arial" panose="020B0604020202020204" pitchFamily="34" charset="0"/>
              <a:buChar char="•"/>
            </a:pPr>
            <a:r>
              <a:rPr lang="en-US" dirty="0"/>
              <a:t>Troubleshoot and debug code to identify and fix issues.</a:t>
            </a:r>
          </a:p>
          <a:p>
            <a:pPr marL="285750" indent="-285750" algn="l">
              <a:buFont typeface="Arial" panose="020B0604020202020204" pitchFamily="34" charset="0"/>
              <a:buChar char="•"/>
            </a:pPr>
            <a:r>
              <a:rPr lang="en-US" dirty="0"/>
              <a:t>Ensure software scalability, performance, and security.</a:t>
            </a:r>
          </a:p>
          <a:p>
            <a:pPr marL="285750" indent="-285750" algn="l">
              <a:buFont typeface="Arial" panose="020B0604020202020204" pitchFamily="34" charset="0"/>
              <a:buChar char="•"/>
            </a:pPr>
            <a:r>
              <a:rPr lang="en-US" dirty="0"/>
              <a:t>Work with project managers to estimate development efforts and deliver on time.</a:t>
            </a:r>
          </a:p>
          <a:p>
            <a:pPr marL="285750" indent="-285750" algn="l">
              <a:buFont typeface="Arial" panose="020B0604020202020204" pitchFamily="34" charset="0"/>
              <a:buChar char="•"/>
            </a:pPr>
            <a:r>
              <a:rPr lang="en-US" dirty="0"/>
              <a:t>Define and prioritize the product roadmap and features based on user needs and market trends.</a:t>
            </a:r>
          </a:p>
          <a:p>
            <a:pPr marL="285750" indent="-285750" algn="l">
              <a:buFont typeface="Arial" panose="020B0604020202020204" pitchFamily="34" charset="0"/>
              <a:buChar char="•"/>
            </a:pPr>
            <a:r>
              <a:rPr lang="en-US" dirty="0"/>
              <a:t>Gather and analyze user feedback and market research to inform product decisions.</a:t>
            </a:r>
          </a:p>
          <a:p>
            <a:pPr marL="285750" indent="-285750" algn="l">
              <a:buFont typeface="Arial" panose="020B0604020202020204" pitchFamily="34" charset="0"/>
              <a:buChar char="•"/>
            </a:pPr>
            <a:r>
              <a:rPr lang="en-US" dirty="0"/>
              <a:t>Create and manage product requirements and specifications.</a:t>
            </a:r>
          </a:p>
        </p:txBody>
      </p:sp>
      <p:sp>
        <p:nvSpPr>
          <p:cNvPr id="5" name="Slide Number Placeholder 4">
            <a:extLst>
              <a:ext uri="{FF2B5EF4-FFF2-40B4-BE49-F238E27FC236}">
                <a16:creationId xmlns:a16="http://schemas.microsoft.com/office/drawing/2014/main" id="{E673DB5F-1A43-441F-953F-DA8BBE7299D4}"/>
              </a:ext>
            </a:extLst>
          </p:cNvPr>
          <p:cNvSpPr>
            <a:spLocks noGrp="1"/>
          </p:cNvSpPr>
          <p:nvPr>
            <p:ph type="sldNum" sz="quarter" idx="4294967295"/>
          </p:nvPr>
        </p:nvSpPr>
        <p:spPr>
          <a:xfrm>
            <a:off x="11365992" y="6356350"/>
            <a:ext cx="630936" cy="365125"/>
          </a:xfrm>
          <a:prstGeom prst="rect">
            <a:avLst/>
          </a:prstGeom>
        </p:spPr>
        <p:txBody>
          <a:bodyPr/>
          <a:lstStyle/>
          <a:p>
            <a:pPr lvl="0"/>
            <a:fld id="{06B786C7-B8F9-4072-AAAA-17258464D730}" type="slidenum">
              <a:rPr lang="en-US" noProof="0" smtClean="0"/>
              <a:pPr lvl="0"/>
              <a:t>3</a:t>
            </a:fld>
            <a:endParaRPr lang="en-US" noProof="0" dirty="0"/>
          </a:p>
        </p:txBody>
      </p:sp>
      <p:pic>
        <p:nvPicPr>
          <p:cNvPr id="8" name="Picture Placeholder 7" descr="A person wearing glasses&#10;&#10;Description automatically generated with low confidence">
            <a:extLst>
              <a:ext uri="{FF2B5EF4-FFF2-40B4-BE49-F238E27FC236}">
                <a16:creationId xmlns:a16="http://schemas.microsoft.com/office/drawing/2014/main" id="{FC10F92A-D299-BA66-0D51-E98915A0BD39}"/>
              </a:ext>
            </a:extLst>
          </p:cNvPr>
          <p:cNvPicPr>
            <a:picLocks noGrp="1" noChangeAspect="1"/>
          </p:cNvPicPr>
          <p:nvPr>
            <p:ph type="pic" sz="quarter" idx="13"/>
          </p:nvPr>
        </p:nvPicPr>
        <p:blipFill>
          <a:blip r:embed="rId2"/>
          <a:srcRect/>
          <a:stretch>
            <a:fillRect/>
          </a:stretch>
        </p:blipFill>
        <p:spPr/>
      </p:pic>
    </p:spTree>
    <p:extLst>
      <p:ext uri="{BB962C8B-B14F-4D97-AF65-F5344CB8AC3E}">
        <p14:creationId xmlns:p14="http://schemas.microsoft.com/office/powerpoint/2010/main" val="26055482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82CB8-03A8-4DA3-24F0-F350738A3819}"/>
              </a:ext>
            </a:extLst>
          </p:cNvPr>
          <p:cNvSpPr>
            <a:spLocks noGrp="1"/>
          </p:cNvSpPr>
          <p:nvPr>
            <p:ph type="title"/>
          </p:nvPr>
        </p:nvSpPr>
        <p:spPr/>
        <p:txBody>
          <a:bodyPr>
            <a:normAutofit fontScale="90000"/>
          </a:bodyPr>
          <a:lstStyle/>
          <a:p>
            <a:r>
              <a:rPr lang="en-US" dirty="0"/>
              <a:t>Next Steps</a:t>
            </a:r>
          </a:p>
        </p:txBody>
      </p:sp>
      <p:grpSp>
        <p:nvGrpSpPr>
          <p:cNvPr id="4" name="Google Shape;139;p7">
            <a:extLst>
              <a:ext uri="{FF2B5EF4-FFF2-40B4-BE49-F238E27FC236}">
                <a16:creationId xmlns:a16="http://schemas.microsoft.com/office/drawing/2014/main" id="{7414531E-E629-78FA-03F4-BF6CA1E18847}"/>
              </a:ext>
            </a:extLst>
          </p:cNvPr>
          <p:cNvGrpSpPr/>
          <p:nvPr/>
        </p:nvGrpSpPr>
        <p:grpSpPr>
          <a:xfrm>
            <a:off x="2429763" y="1304260"/>
            <a:ext cx="7332474" cy="5245989"/>
            <a:chOff x="1336365" y="1374782"/>
            <a:chExt cx="6601798" cy="4985294"/>
          </a:xfrm>
        </p:grpSpPr>
        <p:sp>
          <p:nvSpPr>
            <p:cNvPr id="6" name="Google Shape;141;p7">
              <a:extLst>
                <a:ext uri="{FF2B5EF4-FFF2-40B4-BE49-F238E27FC236}">
                  <a16:creationId xmlns:a16="http://schemas.microsoft.com/office/drawing/2014/main" id="{BF6960CB-536C-8C63-D473-0937167C2FC1}"/>
                </a:ext>
              </a:extLst>
            </p:cNvPr>
            <p:cNvSpPr/>
            <p:nvPr/>
          </p:nvSpPr>
          <p:spPr>
            <a:xfrm rot="5400000">
              <a:off x="4924357" y="3476798"/>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143;p7">
              <a:extLst>
                <a:ext uri="{FF2B5EF4-FFF2-40B4-BE49-F238E27FC236}">
                  <a16:creationId xmlns:a16="http://schemas.microsoft.com/office/drawing/2014/main" id="{E767DBF4-2826-7EC3-635D-DB71B3710BE9}"/>
                </a:ext>
              </a:extLst>
            </p:cNvPr>
            <p:cNvSpPr/>
            <p:nvPr/>
          </p:nvSpPr>
          <p:spPr>
            <a:xfrm>
              <a:off x="1367638" y="1374829"/>
              <a:ext cx="6570525" cy="1149345"/>
            </a:xfrm>
            <a:prstGeom prst="roundRect">
              <a:avLst>
                <a:gd name="adj" fmla="val 50000"/>
              </a:avLst>
            </a:prstGeom>
            <a:solidFill>
              <a:srgbClr val="3FA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144;p7">
              <a:extLst>
                <a:ext uri="{FF2B5EF4-FFF2-40B4-BE49-F238E27FC236}">
                  <a16:creationId xmlns:a16="http://schemas.microsoft.com/office/drawing/2014/main" id="{1DF0B60A-833D-1755-5473-81362DDCFFE2}"/>
                </a:ext>
              </a:extLst>
            </p:cNvPr>
            <p:cNvSpPr/>
            <p:nvPr/>
          </p:nvSpPr>
          <p:spPr>
            <a:xfrm>
              <a:off x="1367638" y="2689248"/>
              <a:ext cx="6570525" cy="1149345"/>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145;p7">
              <a:extLst>
                <a:ext uri="{FF2B5EF4-FFF2-40B4-BE49-F238E27FC236}">
                  <a16:creationId xmlns:a16="http://schemas.microsoft.com/office/drawing/2014/main" id="{B687EA95-F980-4FF9-559E-BE831CA15167}"/>
                </a:ext>
              </a:extLst>
            </p:cNvPr>
            <p:cNvSpPr/>
            <p:nvPr/>
          </p:nvSpPr>
          <p:spPr>
            <a:xfrm rot="5400000">
              <a:off x="4924357" y="2162380"/>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46;p7">
              <a:extLst>
                <a:ext uri="{FF2B5EF4-FFF2-40B4-BE49-F238E27FC236}">
                  <a16:creationId xmlns:a16="http://schemas.microsoft.com/office/drawing/2014/main" id="{7704EE1B-4D10-1506-F5B8-500A5F62A7E1}"/>
                </a:ext>
              </a:extLst>
            </p:cNvPr>
            <p:cNvSpPr/>
            <p:nvPr/>
          </p:nvSpPr>
          <p:spPr>
            <a:xfrm rot="5400000">
              <a:off x="4924357" y="847961"/>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147;p7">
              <a:extLst>
                <a:ext uri="{FF2B5EF4-FFF2-40B4-BE49-F238E27FC236}">
                  <a16:creationId xmlns:a16="http://schemas.microsoft.com/office/drawing/2014/main" id="{E45C7F60-E0AC-1BB1-FAC0-9DD67CD10392}"/>
                </a:ext>
              </a:extLst>
            </p:cNvPr>
            <p:cNvSpPr/>
            <p:nvPr/>
          </p:nvSpPr>
          <p:spPr>
            <a:xfrm rot="5400000">
              <a:off x="4924357" y="-466458"/>
              <a:ext cx="934636" cy="4831919"/>
            </a:xfrm>
            <a:prstGeom prst="round2SameRect">
              <a:avLst>
                <a:gd name="adj1" fmla="val 50000"/>
                <a:gd name="adj2" fmla="val 0"/>
              </a:avLst>
            </a:prstGeom>
            <a:solidFill>
              <a:schemeClr val="lt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151;p7">
              <a:extLst>
                <a:ext uri="{FF2B5EF4-FFF2-40B4-BE49-F238E27FC236}">
                  <a16:creationId xmlns:a16="http://schemas.microsoft.com/office/drawing/2014/main" id="{08A37F8B-EFF8-2446-E18F-E192C5094535}"/>
                </a:ext>
              </a:extLst>
            </p:cNvPr>
            <p:cNvSpPr/>
            <p:nvPr/>
          </p:nvSpPr>
          <p:spPr>
            <a:xfrm>
              <a:off x="1336365" y="1374782"/>
              <a:ext cx="1639351" cy="1149392"/>
            </a:xfrm>
            <a:custGeom>
              <a:avLst/>
              <a:gdLst/>
              <a:ahLst/>
              <a:cxnLst/>
              <a:rect l="l" t="t" r="r" b="b"/>
              <a:pathLst>
                <a:path w="1639351" h="1149392" extrusionOk="0">
                  <a:moveTo>
                    <a:pt x="574200" y="0"/>
                  </a:moveTo>
                  <a:lnTo>
                    <a:pt x="592625" y="1859"/>
                  </a:lnTo>
                  <a:lnTo>
                    <a:pt x="592625" y="991"/>
                  </a:lnTo>
                  <a:lnTo>
                    <a:pt x="1639351" y="991"/>
                  </a:lnTo>
                  <a:cubicBezTo>
                    <a:pt x="1350767" y="153677"/>
                    <a:pt x="1271734" y="1157411"/>
                    <a:pt x="592625" y="1149344"/>
                  </a:cubicBezTo>
                  <a:lnTo>
                    <a:pt x="592625" y="1147533"/>
                  </a:lnTo>
                  <a:lnTo>
                    <a:pt x="574200" y="1149392"/>
                  </a:lnTo>
                  <a:cubicBezTo>
                    <a:pt x="257078" y="1149392"/>
                    <a:pt x="0" y="892092"/>
                    <a:pt x="0" y="574696"/>
                  </a:cubicBezTo>
                  <a:cubicBezTo>
                    <a:pt x="0" y="257300"/>
                    <a:pt x="257078" y="0"/>
                    <a:pt x="574200" y="0"/>
                  </a:cubicBezTo>
                  <a:close/>
                </a:path>
              </a:pathLst>
            </a:custGeom>
            <a:solidFill>
              <a:srgbClr val="338DCD"/>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52;p7">
              <a:extLst>
                <a:ext uri="{FF2B5EF4-FFF2-40B4-BE49-F238E27FC236}">
                  <a16:creationId xmlns:a16="http://schemas.microsoft.com/office/drawing/2014/main" id="{E3B22F4E-1471-B7EB-9514-88CF2A86D080}"/>
                </a:ext>
              </a:extLst>
            </p:cNvPr>
            <p:cNvSpPr/>
            <p:nvPr/>
          </p:nvSpPr>
          <p:spPr>
            <a:xfrm>
              <a:off x="1485945" y="1524857"/>
              <a:ext cx="849240" cy="849240"/>
            </a:xfrm>
            <a:prstGeom prst="ellipse">
              <a:avLst/>
            </a:prstGeom>
            <a:solidFill>
              <a:srgbClr val="3FA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53;p7">
              <a:extLst>
                <a:ext uri="{FF2B5EF4-FFF2-40B4-BE49-F238E27FC236}">
                  <a16:creationId xmlns:a16="http://schemas.microsoft.com/office/drawing/2014/main" id="{51FD969C-E6F9-8A55-FAAE-217C5D819DEC}"/>
                </a:ext>
              </a:extLst>
            </p:cNvPr>
            <p:cNvSpPr txBox="1"/>
            <p:nvPr/>
          </p:nvSpPr>
          <p:spPr>
            <a:xfrm>
              <a:off x="1658344" y="1709602"/>
              <a:ext cx="504442" cy="479749"/>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IN" sz="2800" b="1">
                  <a:solidFill>
                    <a:schemeClr val="lt1"/>
                  </a:solidFill>
                  <a:latin typeface="Calibri"/>
                  <a:ea typeface="Calibri"/>
                  <a:cs typeface="Calibri"/>
                  <a:sym typeface="Calibri"/>
                </a:rPr>
                <a:t>01</a:t>
              </a:r>
              <a:endParaRPr/>
            </a:p>
          </p:txBody>
        </p:sp>
        <p:sp>
          <p:nvSpPr>
            <p:cNvPr id="19" name="Google Shape;154;p7">
              <a:extLst>
                <a:ext uri="{FF2B5EF4-FFF2-40B4-BE49-F238E27FC236}">
                  <a16:creationId xmlns:a16="http://schemas.microsoft.com/office/drawing/2014/main" id="{9AEC95C7-8365-333B-E5B0-48B51A740AF4}"/>
                </a:ext>
              </a:extLst>
            </p:cNvPr>
            <p:cNvSpPr/>
            <p:nvPr/>
          </p:nvSpPr>
          <p:spPr>
            <a:xfrm>
              <a:off x="1336365" y="2689201"/>
              <a:ext cx="1639351" cy="1149392"/>
            </a:xfrm>
            <a:custGeom>
              <a:avLst/>
              <a:gdLst/>
              <a:ahLst/>
              <a:cxnLst/>
              <a:rect l="l" t="t" r="r" b="b"/>
              <a:pathLst>
                <a:path w="1639351" h="1149392" extrusionOk="0">
                  <a:moveTo>
                    <a:pt x="574200" y="0"/>
                  </a:moveTo>
                  <a:lnTo>
                    <a:pt x="592625" y="1859"/>
                  </a:lnTo>
                  <a:lnTo>
                    <a:pt x="592625" y="991"/>
                  </a:lnTo>
                  <a:lnTo>
                    <a:pt x="1639351" y="991"/>
                  </a:lnTo>
                  <a:cubicBezTo>
                    <a:pt x="1350767" y="153677"/>
                    <a:pt x="1271734" y="1157411"/>
                    <a:pt x="592625" y="1149344"/>
                  </a:cubicBezTo>
                  <a:lnTo>
                    <a:pt x="592625" y="1147533"/>
                  </a:lnTo>
                  <a:lnTo>
                    <a:pt x="574200" y="1149392"/>
                  </a:lnTo>
                  <a:cubicBezTo>
                    <a:pt x="257078" y="1149392"/>
                    <a:pt x="0" y="892092"/>
                    <a:pt x="0" y="574696"/>
                  </a:cubicBezTo>
                  <a:cubicBezTo>
                    <a:pt x="0" y="257300"/>
                    <a:pt x="257078" y="0"/>
                    <a:pt x="574200" y="0"/>
                  </a:cubicBezTo>
                  <a:close/>
                </a:path>
              </a:pathLst>
            </a:custGeom>
            <a:solidFill>
              <a:srgbClr val="005A9A"/>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0" name="Google Shape;155;p7">
              <a:extLst>
                <a:ext uri="{FF2B5EF4-FFF2-40B4-BE49-F238E27FC236}">
                  <a16:creationId xmlns:a16="http://schemas.microsoft.com/office/drawing/2014/main" id="{BE788C3F-C3E5-ACCE-68D7-75177A858B94}"/>
                </a:ext>
              </a:extLst>
            </p:cNvPr>
            <p:cNvSpPr/>
            <p:nvPr/>
          </p:nvSpPr>
          <p:spPr>
            <a:xfrm>
              <a:off x="1485945" y="2839276"/>
              <a:ext cx="849240" cy="84924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156;p7">
              <a:extLst>
                <a:ext uri="{FF2B5EF4-FFF2-40B4-BE49-F238E27FC236}">
                  <a16:creationId xmlns:a16="http://schemas.microsoft.com/office/drawing/2014/main" id="{AFD44439-FE6C-3E11-8AA9-72B1D32FF8C5}"/>
                </a:ext>
              </a:extLst>
            </p:cNvPr>
            <p:cNvSpPr txBox="1"/>
            <p:nvPr/>
          </p:nvSpPr>
          <p:spPr>
            <a:xfrm>
              <a:off x="1658344" y="3024021"/>
              <a:ext cx="504442" cy="479749"/>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IN" sz="2800" b="1">
                  <a:solidFill>
                    <a:schemeClr val="lt1"/>
                  </a:solidFill>
                  <a:latin typeface="Calibri"/>
                  <a:ea typeface="Calibri"/>
                  <a:cs typeface="Calibri"/>
                  <a:sym typeface="Calibri"/>
                </a:rPr>
                <a:t>02</a:t>
              </a:r>
              <a:endParaRPr/>
            </a:p>
          </p:txBody>
        </p:sp>
        <p:sp>
          <p:nvSpPr>
            <p:cNvPr id="25" name="Google Shape;160;p7">
              <a:extLst>
                <a:ext uri="{FF2B5EF4-FFF2-40B4-BE49-F238E27FC236}">
                  <a16:creationId xmlns:a16="http://schemas.microsoft.com/office/drawing/2014/main" id="{302A1823-23FE-494B-036E-49248AD4B008}"/>
                </a:ext>
              </a:extLst>
            </p:cNvPr>
            <p:cNvSpPr txBox="1"/>
            <p:nvPr/>
          </p:nvSpPr>
          <p:spPr>
            <a:xfrm>
              <a:off x="3057621" y="1788655"/>
              <a:ext cx="4583790" cy="321692"/>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ea typeface="Calibri"/>
                  <a:cs typeface="Calibri"/>
                  <a:sym typeface="Calibri"/>
                </a:rPr>
                <a:t>Spend an extra day or two for sprint planning.</a:t>
              </a:r>
              <a:endParaRPr dirty="0"/>
            </a:p>
          </p:txBody>
        </p:sp>
        <p:sp>
          <p:nvSpPr>
            <p:cNvPr id="26" name="Google Shape;161;p7">
              <a:extLst>
                <a:ext uri="{FF2B5EF4-FFF2-40B4-BE49-F238E27FC236}">
                  <a16:creationId xmlns:a16="http://schemas.microsoft.com/office/drawing/2014/main" id="{A5A26624-5179-2B41-140E-15E2B9ED4B7B}"/>
                </a:ext>
              </a:extLst>
            </p:cNvPr>
            <p:cNvSpPr txBox="1"/>
            <p:nvPr/>
          </p:nvSpPr>
          <p:spPr>
            <a:xfrm>
              <a:off x="3057621" y="3103075"/>
              <a:ext cx="4583790" cy="321692"/>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ea typeface="Calibri"/>
                  <a:cs typeface="Calibri"/>
                  <a:sym typeface="Calibri"/>
                </a:rPr>
                <a:t>Enforce documentation when utilizing </a:t>
              </a:r>
              <a:r>
                <a:rPr lang="en-IN" sz="1600" dirty="0" err="1">
                  <a:solidFill>
                    <a:schemeClr val="lt1"/>
                  </a:solidFill>
                  <a:latin typeface="Calibri"/>
                  <a:ea typeface="Calibri"/>
                  <a:cs typeface="Calibri"/>
                  <a:sym typeface="Calibri"/>
                </a:rPr>
                <a:t>Pylint</a:t>
              </a:r>
              <a:r>
                <a:rPr lang="en-IN" sz="1600" dirty="0">
                  <a:solidFill>
                    <a:schemeClr val="lt1"/>
                  </a:solidFill>
                  <a:latin typeface="Calibri"/>
                  <a:ea typeface="Calibri"/>
                  <a:cs typeface="Calibri"/>
                  <a:sym typeface="Calibri"/>
                </a:rPr>
                <a:t>/</a:t>
              </a:r>
              <a:r>
                <a:rPr lang="en-IN" sz="1600" dirty="0" err="1">
                  <a:solidFill>
                    <a:schemeClr val="lt1"/>
                  </a:solidFill>
                  <a:latin typeface="Calibri"/>
                  <a:ea typeface="Calibri"/>
                  <a:cs typeface="Calibri"/>
                  <a:sym typeface="Calibri"/>
                </a:rPr>
                <a:t>Eslint</a:t>
              </a:r>
              <a:r>
                <a:rPr lang="en-IN" sz="1600" dirty="0">
                  <a:solidFill>
                    <a:schemeClr val="lt1"/>
                  </a:solidFill>
                  <a:latin typeface="Calibri"/>
                  <a:ea typeface="Calibri"/>
                  <a:cs typeface="Calibri"/>
                  <a:sym typeface="Calibri"/>
                </a:rPr>
                <a:t>.</a:t>
              </a:r>
              <a:endParaRPr lang="en-IN" dirty="0"/>
            </a:p>
          </p:txBody>
        </p:sp>
        <p:sp>
          <p:nvSpPr>
            <p:cNvPr id="27" name="Google Shape;162;p7">
              <a:extLst>
                <a:ext uri="{FF2B5EF4-FFF2-40B4-BE49-F238E27FC236}">
                  <a16:creationId xmlns:a16="http://schemas.microsoft.com/office/drawing/2014/main" id="{297D0EC0-0C50-7D94-2F4B-16940BA18058}"/>
                </a:ext>
              </a:extLst>
            </p:cNvPr>
            <p:cNvSpPr txBox="1"/>
            <p:nvPr/>
          </p:nvSpPr>
          <p:spPr>
            <a:xfrm>
              <a:off x="3057620" y="4300502"/>
              <a:ext cx="4413101" cy="555677"/>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ea typeface="Calibri"/>
                  <a:cs typeface="Calibri"/>
                  <a:sym typeface="Calibri"/>
                </a:rPr>
                <a:t>Detailed documentation within codebase for easier recall.</a:t>
              </a:r>
              <a:endParaRPr dirty="0"/>
            </a:p>
          </p:txBody>
        </p:sp>
        <p:sp>
          <p:nvSpPr>
            <p:cNvPr id="28" name="Google Shape;163;p7">
              <a:extLst>
                <a:ext uri="{FF2B5EF4-FFF2-40B4-BE49-F238E27FC236}">
                  <a16:creationId xmlns:a16="http://schemas.microsoft.com/office/drawing/2014/main" id="{CAB30BA2-C56E-6CC1-C63D-E05635FB93CB}"/>
                </a:ext>
              </a:extLst>
            </p:cNvPr>
            <p:cNvSpPr txBox="1"/>
            <p:nvPr/>
          </p:nvSpPr>
          <p:spPr>
            <a:xfrm>
              <a:off x="3057621" y="5731912"/>
              <a:ext cx="4036517" cy="321692"/>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IN" sz="1600" dirty="0">
                  <a:solidFill>
                    <a:schemeClr val="lt1"/>
                  </a:solidFill>
                  <a:latin typeface="Calibri"/>
                  <a:ea typeface="Calibri"/>
                  <a:cs typeface="Calibri"/>
                  <a:sym typeface="Calibri"/>
                </a:rPr>
                <a:t>User story integration into sprints.</a:t>
              </a:r>
              <a:endParaRPr dirty="0"/>
            </a:p>
          </p:txBody>
        </p:sp>
      </p:grpSp>
    </p:spTree>
    <p:extLst>
      <p:ext uri="{BB962C8B-B14F-4D97-AF65-F5344CB8AC3E}">
        <p14:creationId xmlns:p14="http://schemas.microsoft.com/office/powerpoint/2010/main" val="7565879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C2025-89F5-72B8-666C-848BB2090105}"/>
              </a:ext>
            </a:extLst>
          </p:cNvPr>
          <p:cNvSpPr>
            <a:spLocks noGrp="1"/>
          </p:cNvSpPr>
          <p:nvPr>
            <p:ph type="title"/>
          </p:nvPr>
        </p:nvSpPr>
        <p:spPr/>
        <p:txBody>
          <a:bodyPr>
            <a:normAutofit fontScale="90000"/>
          </a:bodyPr>
          <a:lstStyle/>
          <a:p>
            <a:r>
              <a:rPr lang="en-US" dirty="0"/>
              <a:t>Catalyst 2 Backlog</a:t>
            </a:r>
          </a:p>
        </p:txBody>
      </p:sp>
      <p:graphicFrame>
        <p:nvGraphicFramePr>
          <p:cNvPr id="4" name="Table 4">
            <a:extLst>
              <a:ext uri="{FF2B5EF4-FFF2-40B4-BE49-F238E27FC236}">
                <a16:creationId xmlns:a16="http://schemas.microsoft.com/office/drawing/2014/main" id="{63ED3F29-D04F-42F7-BFFC-0420FD2C538F}"/>
              </a:ext>
            </a:extLst>
          </p:cNvPr>
          <p:cNvGraphicFramePr>
            <a:graphicFrameLocks noGrp="1"/>
          </p:cNvGraphicFramePr>
          <p:nvPr>
            <p:ph sz="quarter" idx="14"/>
            <p:extLst>
              <p:ext uri="{D42A27DB-BD31-4B8C-83A1-F6EECF244321}">
                <p14:modId xmlns:p14="http://schemas.microsoft.com/office/powerpoint/2010/main" val="4085263112"/>
              </p:ext>
            </p:extLst>
          </p:nvPr>
        </p:nvGraphicFramePr>
        <p:xfrm>
          <a:off x="1547971" y="1207770"/>
          <a:ext cx="9096058" cy="5256315"/>
        </p:xfrm>
        <a:graphic>
          <a:graphicData uri="http://schemas.openxmlformats.org/drawingml/2006/table">
            <a:tbl>
              <a:tblPr firstRow="1" bandRow="1">
                <a:tableStyleId>{F5AB1C69-6EDB-4FF4-983F-18BD219EF322}</a:tableStyleId>
              </a:tblPr>
              <a:tblGrid>
                <a:gridCol w="1246269">
                  <a:extLst>
                    <a:ext uri="{9D8B030D-6E8A-4147-A177-3AD203B41FA5}">
                      <a16:colId xmlns:a16="http://schemas.microsoft.com/office/drawing/2014/main" val="3255387354"/>
                    </a:ext>
                  </a:extLst>
                </a:gridCol>
                <a:gridCol w="1037952">
                  <a:extLst>
                    <a:ext uri="{9D8B030D-6E8A-4147-A177-3AD203B41FA5}">
                      <a16:colId xmlns:a16="http://schemas.microsoft.com/office/drawing/2014/main" val="1592813309"/>
                    </a:ext>
                  </a:extLst>
                </a:gridCol>
                <a:gridCol w="6811837">
                  <a:extLst>
                    <a:ext uri="{9D8B030D-6E8A-4147-A177-3AD203B41FA5}">
                      <a16:colId xmlns:a16="http://schemas.microsoft.com/office/drawing/2014/main" val="3085198413"/>
                    </a:ext>
                  </a:extLst>
                </a:gridCol>
              </a:tblGrid>
              <a:tr h="273428">
                <a:tc>
                  <a:txBody>
                    <a:bodyPr/>
                    <a:lstStyle/>
                    <a:p>
                      <a:r>
                        <a:rPr lang="en-US" sz="1200" b="0" dirty="0"/>
                        <a:t>Issue Type</a:t>
                      </a:r>
                    </a:p>
                  </a:txBody>
                  <a:tcPr/>
                </a:tc>
                <a:tc>
                  <a:txBody>
                    <a:bodyPr/>
                    <a:lstStyle/>
                    <a:p>
                      <a:r>
                        <a:rPr lang="en-US" sz="1200" b="0" dirty="0"/>
                        <a:t>Key</a:t>
                      </a:r>
                    </a:p>
                  </a:txBody>
                  <a:tcPr/>
                </a:tc>
                <a:tc>
                  <a:txBody>
                    <a:bodyPr/>
                    <a:lstStyle/>
                    <a:p>
                      <a:r>
                        <a:rPr lang="en-US" sz="1200" b="0" dirty="0"/>
                        <a:t>Description</a:t>
                      </a:r>
                    </a:p>
                  </a:txBody>
                  <a:tcPr/>
                </a:tc>
                <a:extLst>
                  <a:ext uri="{0D108BD9-81ED-4DB2-BD59-A6C34878D82A}">
                    <a16:rowId xmlns:a16="http://schemas.microsoft.com/office/drawing/2014/main" val="13459526"/>
                  </a:ext>
                </a:extLst>
              </a:tr>
              <a:tr h="471945">
                <a:tc>
                  <a:txBody>
                    <a:bodyPr/>
                    <a:lstStyle/>
                    <a:p>
                      <a:r>
                        <a:rPr lang="en-US" sz="1200" dirty="0"/>
                        <a:t>Story</a:t>
                      </a:r>
                    </a:p>
                  </a:txBody>
                  <a:tcPr/>
                </a:tc>
                <a:tc>
                  <a:txBody>
                    <a:bodyPr/>
                    <a:lstStyle/>
                    <a:p>
                      <a:r>
                        <a:rPr lang="en-US" sz="1200" dirty="0"/>
                        <a:t>CAP-44</a:t>
                      </a:r>
                    </a:p>
                  </a:txBody>
                  <a:tcPr/>
                </a:tc>
                <a:tc>
                  <a:txBody>
                    <a:bodyPr/>
                    <a:lstStyle/>
                    <a:p>
                      <a:r>
                        <a:rPr lang="en-US" sz="1200" dirty="0"/>
                        <a:t>As a user I want to take a photo and send it without having the photo save to my phone first</a:t>
                      </a:r>
                    </a:p>
                  </a:txBody>
                  <a:tcPr/>
                </a:tc>
                <a:extLst>
                  <a:ext uri="{0D108BD9-81ED-4DB2-BD59-A6C34878D82A}">
                    <a16:rowId xmlns:a16="http://schemas.microsoft.com/office/drawing/2014/main" val="2740877411"/>
                  </a:ext>
                </a:extLst>
              </a:tr>
              <a:tr h="471945">
                <a:tc>
                  <a:txBody>
                    <a:bodyPr/>
                    <a:lstStyle/>
                    <a:p>
                      <a:r>
                        <a:rPr lang="en-US" sz="1200" dirty="0"/>
                        <a:t>Story</a:t>
                      </a:r>
                    </a:p>
                  </a:txBody>
                  <a:tcPr/>
                </a:tc>
                <a:tc>
                  <a:txBody>
                    <a:bodyPr/>
                    <a:lstStyle/>
                    <a:p>
                      <a:r>
                        <a:rPr lang="en-US" sz="1200" dirty="0"/>
                        <a:t>CAP-40</a:t>
                      </a:r>
                    </a:p>
                  </a:txBody>
                  <a:tcPr/>
                </a:tc>
                <a:tc>
                  <a:txBody>
                    <a:bodyPr/>
                    <a:lstStyle/>
                    <a:p>
                      <a:r>
                        <a:rPr lang="en-US" sz="1200" dirty="0"/>
                        <a:t>As a user I want this to have reliable and provide information about the data</a:t>
                      </a:r>
                    </a:p>
                  </a:txBody>
                  <a:tcPr/>
                </a:tc>
                <a:extLst>
                  <a:ext uri="{0D108BD9-81ED-4DB2-BD59-A6C34878D82A}">
                    <a16:rowId xmlns:a16="http://schemas.microsoft.com/office/drawing/2014/main" val="1971885399"/>
                  </a:ext>
                </a:extLst>
              </a:tr>
              <a:tr h="273428">
                <a:tc>
                  <a:txBody>
                    <a:bodyPr/>
                    <a:lstStyle/>
                    <a:p>
                      <a:r>
                        <a:rPr lang="en-US" sz="1200" dirty="0"/>
                        <a:t>Story</a:t>
                      </a:r>
                    </a:p>
                  </a:txBody>
                  <a:tcPr/>
                </a:tc>
                <a:tc>
                  <a:txBody>
                    <a:bodyPr/>
                    <a:lstStyle/>
                    <a:p>
                      <a:r>
                        <a:rPr lang="en-US" sz="1200" dirty="0"/>
                        <a:t>CAP-39</a:t>
                      </a:r>
                    </a:p>
                  </a:txBody>
                  <a:tcPr/>
                </a:tc>
                <a:tc>
                  <a:txBody>
                    <a:bodyPr/>
                    <a:lstStyle/>
                    <a:p>
                      <a:r>
                        <a:rPr lang="en-US" sz="1200" dirty="0"/>
                        <a:t>As a user I want to have instant feedback as well as detailed feedback</a:t>
                      </a:r>
                    </a:p>
                  </a:txBody>
                  <a:tcPr/>
                </a:tc>
                <a:extLst>
                  <a:ext uri="{0D108BD9-81ED-4DB2-BD59-A6C34878D82A}">
                    <a16:rowId xmlns:a16="http://schemas.microsoft.com/office/drawing/2014/main" val="1599651215"/>
                  </a:ext>
                </a:extLst>
              </a:tr>
              <a:tr h="471945">
                <a:tc>
                  <a:txBody>
                    <a:bodyPr/>
                    <a:lstStyle/>
                    <a:p>
                      <a:r>
                        <a:rPr lang="en-US" sz="1200" dirty="0"/>
                        <a:t>Story</a:t>
                      </a:r>
                    </a:p>
                  </a:txBody>
                  <a:tcPr/>
                </a:tc>
                <a:tc>
                  <a:txBody>
                    <a:bodyPr/>
                    <a:lstStyle/>
                    <a:p>
                      <a:r>
                        <a:rPr lang="en-US" sz="1200" dirty="0"/>
                        <a:t>CAP-38</a:t>
                      </a:r>
                    </a:p>
                  </a:txBody>
                  <a:tcPr/>
                </a:tc>
                <a:tc>
                  <a:txBody>
                    <a:bodyPr/>
                    <a:lstStyle/>
                    <a:p>
                      <a:r>
                        <a:rPr lang="en-US" sz="1200" dirty="0"/>
                        <a:t>As a user I want to chat with someone or find out more information regarding the website</a:t>
                      </a:r>
                    </a:p>
                  </a:txBody>
                  <a:tcPr/>
                </a:tc>
                <a:extLst>
                  <a:ext uri="{0D108BD9-81ED-4DB2-BD59-A6C34878D82A}">
                    <a16:rowId xmlns:a16="http://schemas.microsoft.com/office/drawing/2014/main" val="1317507581"/>
                  </a:ext>
                </a:extLst>
              </a:tr>
              <a:tr h="273428">
                <a:tc>
                  <a:txBody>
                    <a:bodyPr/>
                    <a:lstStyle/>
                    <a:p>
                      <a:r>
                        <a:rPr lang="en-US" sz="1200" dirty="0"/>
                        <a:t>Task</a:t>
                      </a:r>
                    </a:p>
                  </a:txBody>
                  <a:tcPr/>
                </a:tc>
                <a:tc>
                  <a:txBody>
                    <a:bodyPr/>
                    <a:lstStyle/>
                    <a:p>
                      <a:r>
                        <a:rPr lang="en-US" sz="1200" dirty="0"/>
                        <a:t>CAP-30</a:t>
                      </a:r>
                    </a:p>
                  </a:txBody>
                  <a:tcPr/>
                </a:tc>
                <a:tc>
                  <a:txBody>
                    <a:bodyPr/>
                    <a:lstStyle/>
                    <a:p>
                      <a:r>
                        <a:rPr lang="en-US" sz="1200" dirty="0"/>
                        <a:t>Implement Ion Loading</a:t>
                      </a:r>
                    </a:p>
                  </a:txBody>
                  <a:tcPr/>
                </a:tc>
                <a:extLst>
                  <a:ext uri="{0D108BD9-81ED-4DB2-BD59-A6C34878D82A}">
                    <a16:rowId xmlns:a16="http://schemas.microsoft.com/office/drawing/2014/main" val="325193053"/>
                  </a:ext>
                </a:extLst>
              </a:tr>
              <a:tr h="273428">
                <a:tc>
                  <a:txBody>
                    <a:bodyPr/>
                    <a:lstStyle/>
                    <a:p>
                      <a:r>
                        <a:rPr lang="en-US" sz="1200" dirty="0"/>
                        <a:t>Task</a:t>
                      </a:r>
                    </a:p>
                  </a:txBody>
                  <a:tcPr/>
                </a:tc>
                <a:tc>
                  <a:txBody>
                    <a:bodyPr/>
                    <a:lstStyle/>
                    <a:p>
                      <a:r>
                        <a:rPr lang="en-US" sz="1200" dirty="0"/>
                        <a:t>CAP-3</a:t>
                      </a:r>
                    </a:p>
                  </a:txBody>
                  <a:tcPr/>
                </a:tc>
                <a:tc>
                  <a:txBody>
                    <a:bodyPr/>
                    <a:lstStyle/>
                    <a:p>
                      <a:r>
                        <a:rPr lang="en-US" sz="1200" dirty="0"/>
                        <a:t>Add a new model to optimize</a:t>
                      </a:r>
                    </a:p>
                  </a:txBody>
                  <a:tcPr/>
                </a:tc>
                <a:extLst>
                  <a:ext uri="{0D108BD9-81ED-4DB2-BD59-A6C34878D82A}">
                    <a16:rowId xmlns:a16="http://schemas.microsoft.com/office/drawing/2014/main" val="2462106078"/>
                  </a:ext>
                </a:extLst>
              </a:tr>
              <a:tr h="273428">
                <a:tc>
                  <a:txBody>
                    <a:bodyPr/>
                    <a:lstStyle/>
                    <a:p>
                      <a:r>
                        <a:rPr lang="en-US" sz="1200" dirty="0"/>
                        <a:t>Task</a:t>
                      </a:r>
                    </a:p>
                  </a:txBody>
                  <a:tcPr/>
                </a:tc>
                <a:tc>
                  <a:txBody>
                    <a:bodyPr/>
                    <a:lstStyle/>
                    <a:p>
                      <a:r>
                        <a:rPr lang="en-US" sz="1200" dirty="0"/>
                        <a:t>CAP-4</a:t>
                      </a:r>
                    </a:p>
                  </a:txBody>
                  <a:tcPr/>
                </a:tc>
                <a:tc>
                  <a:txBody>
                    <a:bodyPr/>
                    <a:lstStyle/>
                    <a:p>
                      <a:r>
                        <a:rPr lang="en-US" sz="1200" dirty="0"/>
                        <a:t>Add more training data</a:t>
                      </a:r>
                    </a:p>
                  </a:txBody>
                  <a:tcPr/>
                </a:tc>
                <a:extLst>
                  <a:ext uri="{0D108BD9-81ED-4DB2-BD59-A6C34878D82A}">
                    <a16:rowId xmlns:a16="http://schemas.microsoft.com/office/drawing/2014/main" val="4172405772"/>
                  </a:ext>
                </a:extLst>
              </a:tr>
              <a:tr h="273428">
                <a:tc>
                  <a:txBody>
                    <a:bodyPr/>
                    <a:lstStyle/>
                    <a:p>
                      <a:r>
                        <a:rPr lang="en-US" sz="1200" dirty="0"/>
                        <a:t>Task</a:t>
                      </a:r>
                    </a:p>
                  </a:txBody>
                  <a:tcPr/>
                </a:tc>
                <a:tc>
                  <a:txBody>
                    <a:bodyPr/>
                    <a:lstStyle/>
                    <a:p>
                      <a:r>
                        <a:rPr lang="en-US" sz="1200" dirty="0"/>
                        <a:t>CAP-9</a:t>
                      </a:r>
                    </a:p>
                  </a:txBody>
                  <a:tcPr/>
                </a:tc>
                <a:tc>
                  <a:txBody>
                    <a:bodyPr/>
                    <a:lstStyle/>
                    <a:p>
                      <a:r>
                        <a:rPr lang="en-US" sz="1200" dirty="0"/>
                        <a:t>Implement Back End Web Hosting</a:t>
                      </a:r>
                    </a:p>
                  </a:txBody>
                  <a:tcPr/>
                </a:tc>
                <a:extLst>
                  <a:ext uri="{0D108BD9-81ED-4DB2-BD59-A6C34878D82A}">
                    <a16:rowId xmlns:a16="http://schemas.microsoft.com/office/drawing/2014/main" val="119180410"/>
                  </a:ext>
                </a:extLst>
              </a:tr>
              <a:tr h="273428">
                <a:tc>
                  <a:txBody>
                    <a:bodyPr/>
                    <a:lstStyle/>
                    <a:p>
                      <a:r>
                        <a:rPr lang="en-US" sz="1200" dirty="0"/>
                        <a:t>Task</a:t>
                      </a:r>
                    </a:p>
                  </a:txBody>
                  <a:tcPr/>
                </a:tc>
                <a:tc>
                  <a:txBody>
                    <a:bodyPr/>
                    <a:lstStyle/>
                    <a:p>
                      <a:r>
                        <a:rPr lang="en-US" sz="1200" dirty="0"/>
                        <a:t>CAP-10</a:t>
                      </a:r>
                    </a:p>
                  </a:txBody>
                  <a:tcPr/>
                </a:tc>
                <a:tc>
                  <a:txBody>
                    <a:bodyPr/>
                    <a:lstStyle/>
                    <a:p>
                      <a:r>
                        <a:rPr lang="en-US" sz="1200" dirty="0"/>
                        <a:t>Implement Front End Web Hosting</a:t>
                      </a:r>
                    </a:p>
                  </a:txBody>
                  <a:tcPr/>
                </a:tc>
                <a:extLst>
                  <a:ext uri="{0D108BD9-81ED-4DB2-BD59-A6C34878D82A}">
                    <a16:rowId xmlns:a16="http://schemas.microsoft.com/office/drawing/2014/main" val="1323071332"/>
                  </a:ext>
                </a:extLst>
              </a:tr>
              <a:tr h="273428">
                <a:tc>
                  <a:txBody>
                    <a:bodyPr/>
                    <a:lstStyle/>
                    <a:p>
                      <a:r>
                        <a:rPr lang="en-US" sz="1200" dirty="0"/>
                        <a:t>Task</a:t>
                      </a:r>
                    </a:p>
                  </a:txBody>
                  <a:tcPr/>
                </a:tc>
                <a:tc>
                  <a:txBody>
                    <a:bodyPr/>
                    <a:lstStyle/>
                    <a:p>
                      <a:r>
                        <a:rPr lang="en-US" sz="1200" dirty="0"/>
                        <a:t>CAP-14</a:t>
                      </a:r>
                    </a:p>
                  </a:txBody>
                  <a:tcPr/>
                </a:tc>
                <a:tc>
                  <a:txBody>
                    <a:bodyPr/>
                    <a:lstStyle/>
                    <a:p>
                      <a:r>
                        <a:rPr lang="en-US" sz="1200" dirty="0"/>
                        <a:t>Enforce consistent coding style</a:t>
                      </a:r>
                    </a:p>
                  </a:txBody>
                  <a:tcPr/>
                </a:tc>
                <a:extLst>
                  <a:ext uri="{0D108BD9-81ED-4DB2-BD59-A6C34878D82A}">
                    <a16:rowId xmlns:a16="http://schemas.microsoft.com/office/drawing/2014/main" val="990507852"/>
                  </a:ext>
                </a:extLst>
              </a:tr>
              <a:tr h="273428">
                <a:tc>
                  <a:txBody>
                    <a:bodyPr/>
                    <a:lstStyle/>
                    <a:p>
                      <a:r>
                        <a:rPr lang="en-US" sz="1200" dirty="0"/>
                        <a:t>Task</a:t>
                      </a:r>
                    </a:p>
                  </a:txBody>
                  <a:tcPr/>
                </a:tc>
                <a:tc>
                  <a:txBody>
                    <a:bodyPr/>
                    <a:lstStyle/>
                    <a:p>
                      <a:r>
                        <a:rPr lang="en-US" sz="1200" dirty="0"/>
                        <a:t>CAP-15</a:t>
                      </a:r>
                    </a:p>
                  </a:txBody>
                  <a:tcPr/>
                </a:tc>
                <a:tc>
                  <a:txBody>
                    <a:bodyPr/>
                    <a:lstStyle/>
                    <a:p>
                      <a:r>
                        <a:rPr lang="en-US" sz="1200" dirty="0"/>
                        <a:t>Unit testing: Back End</a:t>
                      </a:r>
                    </a:p>
                  </a:txBody>
                  <a:tcPr/>
                </a:tc>
                <a:extLst>
                  <a:ext uri="{0D108BD9-81ED-4DB2-BD59-A6C34878D82A}">
                    <a16:rowId xmlns:a16="http://schemas.microsoft.com/office/drawing/2014/main" val="383774808"/>
                  </a:ext>
                </a:extLst>
              </a:tr>
              <a:tr h="273428">
                <a:tc>
                  <a:txBody>
                    <a:bodyPr/>
                    <a:lstStyle/>
                    <a:p>
                      <a:r>
                        <a:rPr lang="en-US" sz="1200" dirty="0"/>
                        <a:t>Task</a:t>
                      </a:r>
                    </a:p>
                  </a:txBody>
                  <a:tcPr/>
                </a:tc>
                <a:tc>
                  <a:txBody>
                    <a:bodyPr/>
                    <a:lstStyle/>
                    <a:p>
                      <a:r>
                        <a:rPr lang="en-US" sz="1200" dirty="0"/>
                        <a:t>CAP-16</a:t>
                      </a:r>
                    </a:p>
                  </a:txBody>
                  <a:tcPr/>
                </a:tc>
                <a:tc>
                  <a:txBody>
                    <a:bodyPr/>
                    <a:lstStyle/>
                    <a:p>
                      <a:r>
                        <a:rPr lang="en-US" sz="1200" dirty="0"/>
                        <a:t>End-to-End testing: Front End</a:t>
                      </a:r>
                    </a:p>
                  </a:txBody>
                  <a:tcPr/>
                </a:tc>
                <a:extLst>
                  <a:ext uri="{0D108BD9-81ED-4DB2-BD59-A6C34878D82A}">
                    <a16:rowId xmlns:a16="http://schemas.microsoft.com/office/drawing/2014/main" val="4152453000"/>
                  </a:ext>
                </a:extLst>
              </a:tr>
              <a:tr h="273428">
                <a:tc>
                  <a:txBody>
                    <a:bodyPr/>
                    <a:lstStyle/>
                    <a:p>
                      <a:r>
                        <a:rPr lang="en-US" sz="1200" dirty="0"/>
                        <a:t>Task</a:t>
                      </a:r>
                    </a:p>
                  </a:txBody>
                  <a:tcPr/>
                </a:tc>
                <a:tc>
                  <a:txBody>
                    <a:bodyPr/>
                    <a:lstStyle/>
                    <a:p>
                      <a:r>
                        <a:rPr lang="en-US" sz="1200" dirty="0"/>
                        <a:t>CAP-17</a:t>
                      </a:r>
                    </a:p>
                  </a:txBody>
                  <a:tcPr/>
                </a:tc>
                <a:tc>
                  <a:txBody>
                    <a:bodyPr/>
                    <a:lstStyle/>
                    <a:p>
                      <a:r>
                        <a:rPr lang="en-US" sz="1200" dirty="0"/>
                        <a:t>End-to-End testing: Back End</a:t>
                      </a:r>
                    </a:p>
                  </a:txBody>
                  <a:tcPr/>
                </a:tc>
                <a:extLst>
                  <a:ext uri="{0D108BD9-81ED-4DB2-BD59-A6C34878D82A}">
                    <a16:rowId xmlns:a16="http://schemas.microsoft.com/office/drawing/2014/main" val="3416862287"/>
                  </a:ext>
                </a:extLst>
              </a:tr>
              <a:tr h="273428">
                <a:tc>
                  <a:txBody>
                    <a:bodyPr/>
                    <a:lstStyle/>
                    <a:p>
                      <a:r>
                        <a:rPr lang="en-US" sz="1200" dirty="0"/>
                        <a:t>Task</a:t>
                      </a:r>
                    </a:p>
                  </a:txBody>
                  <a:tcPr/>
                </a:tc>
                <a:tc>
                  <a:txBody>
                    <a:bodyPr/>
                    <a:lstStyle/>
                    <a:p>
                      <a:r>
                        <a:rPr lang="en-US" sz="1200" dirty="0"/>
                        <a:t>CAP-27</a:t>
                      </a:r>
                    </a:p>
                  </a:txBody>
                  <a:tcPr/>
                </a:tc>
                <a:tc>
                  <a:txBody>
                    <a:bodyPr/>
                    <a:lstStyle/>
                    <a:p>
                      <a:r>
                        <a:rPr lang="en-US" sz="1200" dirty="0"/>
                        <a:t>Capacitor/Cordova Implementation</a:t>
                      </a:r>
                    </a:p>
                  </a:txBody>
                  <a:tcPr/>
                </a:tc>
                <a:extLst>
                  <a:ext uri="{0D108BD9-81ED-4DB2-BD59-A6C34878D82A}">
                    <a16:rowId xmlns:a16="http://schemas.microsoft.com/office/drawing/2014/main" val="3100802958"/>
                  </a:ext>
                </a:extLst>
              </a:tr>
              <a:tr h="273428">
                <a:tc>
                  <a:txBody>
                    <a:bodyPr/>
                    <a:lstStyle/>
                    <a:p>
                      <a:r>
                        <a:rPr lang="en-US" sz="1200" dirty="0"/>
                        <a:t>Task</a:t>
                      </a:r>
                    </a:p>
                  </a:txBody>
                  <a:tcPr/>
                </a:tc>
                <a:tc>
                  <a:txBody>
                    <a:bodyPr/>
                    <a:lstStyle/>
                    <a:p>
                      <a:r>
                        <a:rPr lang="en-US" sz="1200" dirty="0"/>
                        <a:t>CAP-28</a:t>
                      </a:r>
                    </a:p>
                  </a:txBody>
                  <a:tcPr/>
                </a:tc>
                <a:tc>
                  <a:txBody>
                    <a:bodyPr/>
                    <a:lstStyle/>
                    <a:p>
                      <a:r>
                        <a:rPr lang="en-US" sz="1200" dirty="0"/>
                        <a:t>Add API Key</a:t>
                      </a:r>
                    </a:p>
                  </a:txBody>
                  <a:tcPr/>
                </a:tc>
                <a:extLst>
                  <a:ext uri="{0D108BD9-81ED-4DB2-BD59-A6C34878D82A}">
                    <a16:rowId xmlns:a16="http://schemas.microsoft.com/office/drawing/2014/main" val="1203013069"/>
                  </a:ext>
                </a:extLst>
              </a:tr>
              <a:tr h="273428">
                <a:tc>
                  <a:txBody>
                    <a:bodyPr/>
                    <a:lstStyle/>
                    <a:p>
                      <a:r>
                        <a:rPr lang="en-US" sz="1200" dirty="0"/>
                        <a:t>Task</a:t>
                      </a:r>
                    </a:p>
                  </a:txBody>
                  <a:tcPr/>
                </a:tc>
                <a:tc>
                  <a:txBody>
                    <a:bodyPr/>
                    <a:lstStyle/>
                    <a:p>
                      <a:r>
                        <a:rPr lang="en-US" sz="1200" dirty="0"/>
                        <a:t>CAP-35</a:t>
                      </a:r>
                    </a:p>
                  </a:txBody>
                  <a:tcPr/>
                </a:tc>
                <a:tc>
                  <a:txBody>
                    <a:bodyPr/>
                    <a:lstStyle/>
                    <a:p>
                      <a:r>
                        <a:rPr lang="en-US" sz="1200" dirty="0"/>
                        <a:t>AWS S3 Buckets</a:t>
                      </a:r>
                    </a:p>
                  </a:txBody>
                  <a:tcPr/>
                </a:tc>
                <a:extLst>
                  <a:ext uri="{0D108BD9-81ED-4DB2-BD59-A6C34878D82A}">
                    <a16:rowId xmlns:a16="http://schemas.microsoft.com/office/drawing/2014/main" val="2563106809"/>
                  </a:ext>
                </a:extLst>
              </a:tr>
            </a:tbl>
          </a:graphicData>
        </a:graphic>
      </p:graphicFrame>
    </p:spTree>
    <p:extLst>
      <p:ext uri="{BB962C8B-B14F-4D97-AF65-F5344CB8AC3E}">
        <p14:creationId xmlns:p14="http://schemas.microsoft.com/office/powerpoint/2010/main" val="22204195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6D998-DF87-3EDD-F969-6A1206AD999B}"/>
              </a:ext>
            </a:extLst>
          </p:cNvPr>
          <p:cNvSpPr>
            <a:spLocks noGrp="1"/>
          </p:cNvSpPr>
          <p:nvPr>
            <p:ph type="title"/>
          </p:nvPr>
        </p:nvSpPr>
        <p:spPr/>
        <p:txBody>
          <a:bodyPr>
            <a:normAutofit fontScale="90000"/>
          </a:bodyPr>
          <a:lstStyle/>
          <a:p>
            <a:r>
              <a:rPr lang="en-US" dirty="0"/>
              <a:t>MVP Application Screenshots</a:t>
            </a:r>
          </a:p>
        </p:txBody>
      </p:sp>
      <p:pic>
        <p:nvPicPr>
          <p:cNvPr id="5122" name="Picture 2">
            <a:extLst>
              <a:ext uri="{FF2B5EF4-FFF2-40B4-BE49-F238E27FC236}">
                <a16:creationId xmlns:a16="http://schemas.microsoft.com/office/drawing/2014/main" id="{1BAAB60E-62B6-39A8-23D9-3601ECB166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287" y="1468566"/>
            <a:ext cx="2222736" cy="3930502"/>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388443ED-79AE-5DD9-9BE8-CB8C542DBA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45149" y="1468566"/>
            <a:ext cx="2222737" cy="3925684"/>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a:extLst>
              <a:ext uri="{FF2B5EF4-FFF2-40B4-BE49-F238E27FC236}">
                <a16:creationId xmlns:a16="http://schemas.microsoft.com/office/drawing/2014/main" id="{48EEFB6C-25A0-E960-CAEE-061016B299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4116" y="1466151"/>
            <a:ext cx="2208211" cy="3920868"/>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a:extLst>
              <a:ext uri="{FF2B5EF4-FFF2-40B4-BE49-F238E27FC236}">
                <a16:creationId xmlns:a16="http://schemas.microsoft.com/office/drawing/2014/main" id="{A760E609-EEDC-6479-5069-A01981A770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88557" y="1466151"/>
            <a:ext cx="2208211" cy="39160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54550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9ACAB-3333-8DC8-13B2-1C0BBC629B17}"/>
              </a:ext>
            </a:extLst>
          </p:cNvPr>
          <p:cNvSpPr>
            <a:spLocks noGrp="1"/>
          </p:cNvSpPr>
          <p:nvPr>
            <p:ph type="title"/>
          </p:nvPr>
        </p:nvSpPr>
        <p:spPr/>
        <p:txBody>
          <a:bodyPr>
            <a:normAutofit fontScale="90000"/>
          </a:bodyPr>
          <a:lstStyle/>
          <a:p>
            <a:r>
              <a:rPr lang="en-US" dirty="0"/>
              <a:t>MVP API Screenshots</a:t>
            </a:r>
          </a:p>
        </p:txBody>
      </p:sp>
      <p:pic>
        <p:nvPicPr>
          <p:cNvPr id="6146" name="Picture 2">
            <a:extLst>
              <a:ext uri="{FF2B5EF4-FFF2-40B4-BE49-F238E27FC236}">
                <a16:creationId xmlns:a16="http://schemas.microsoft.com/office/drawing/2014/main" id="{E79C125B-0EDE-95C8-3FD5-12CC669D48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8465" y="1132357"/>
            <a:ext cx="4931993" cy="2968266"/>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F43CC71C-4A13-3636-1C24-EEE5ECEAE9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61544" y="1132357"/>
            <a:ext cx="4931994" cy="2968266"/>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034650FC-0B0B-46F2-3303-ED76F1F6B1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8464" y="3889734"/>
            <a:ext cx="4931994" cy="2968266"/>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a:extLst>
              <a:ext uri="{FF2B5EF4-FFF2-40B4-BE49-F238E27FC236}">
                <a16:creationId xmlns:a16="http://schemas.microsoft.com/office/drawing/2014/main" id="{0B5389CD-24CA-6D18-BC75-E215B0AE804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86354" y="3904665"/>
            <a:ext cx="4882374" cy="29384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28294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DDF81-4614-5522-5C79-158871B3BCE6}"/>
              </a:ext>
            </a:extLst>
          </p:cNvPr>
          <p:cNvSpPr>
            <a:spLocks noGrp="1"/>
          </p:cNvSpPr>
          <p:nvPr>
            <p:ph type="title"/>
          </p:nvPr>
        </p:nvSpPr>
        <p:spPr/>
        <p:txBody>
          <a:bodyPr>
            <a:normAutofit fontScale="90000"/>
          </a:bodyPr>
          <a:lstStyle/>
          <a:p>
            <a:r>
              <a:rPr lang="en-US" dirty="0"/>
              <a:t>Links</a:t>
            </a:r>
          </a:p>
        </p:txBody>
      </p:sp>
      <p:sp>
        <p:nvSpPr>
          <p:cNvPr id="3" name="Content Placeholder 2">
            <a:extLst>
              <a:ext uri="{FF2B5EF4-FFF2-40B4-BE49-F238E27FC236}">
                <a16:creationId xmlns:a16="http://schemas.microsoft.com/office/drawing/2014/main" id="{961ADA6C-045A-20BC-5B02-9DCD30255CB1}"/>
              </a:ext>
            </a:extLst>
          </p:cNvPr>
          <p:cNvSpPr>
            <a:spLocks noGrp="1"/>
          </p:cNvSpPr>
          <p:nvPr>
            <p:ph sz="quarter" idx="14"/>
          </p:nvPr>
        </p:nvSpPr>
        <p:spPr/>
        <p:txBody>
          <a:bodyPr/>
          <a:lstStyle/>
          <a:p>
            <a:r>
              <a:rPr lang="en-US" dirty="0"/>
              <a:t>GitHub: </a:t>
            </a:r>
            <a:r>
              <a:rPr lang="en-US" dirty="0">
                <a:hlinkClick r:id="rId2"/>
              </a:rPr>
              <a:t>https://github.com/htmw/SpotCheckAI/wiki</a:t>
            </a:r>
            <a:r>
              <a:rPr lang="en-US" dirty="0"/>
              <a:t> </a:t>
            </a:r>
          </a:p>
          <a:p>
            <a:r>
              <a:rPr lang="en-US" dirty="0"/>
              <a:t>MVP Video: </a:t>
            </a:r>
            <a:r>
              <a:rPr lang="en-US" dirty="0">
                <a:hlinkClick r:id="rId3"/>
              </a:rPr>
              <a:t>https://youtu.be/LEKiQF-oiPE</a:t>
            </a:r>
            <a:r>
              <a:rPr lang="en-US" dirty="0"/>
              <a:t> </a:t>
            </a:r>
          </a:p>
        </p:txBody>
      </p:sp>
    </p:spTree>
    <p:extLst>
      <p:ext uri="{BB962C8B-B14F-4D97-AF65-F5344CB8AC3E}">
        <p14:creationId xmlns:p14="http://schemas.microsoft.com/office/powerpoint/2010/main" val="6766109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599F3-4C61-2A28-ED78-6D99DBF45888}"/>
              </a:ext>
            </a:extLst>
          </p:cNvPr>
          <p:cNvSpPr>
            <a:spLocks noGrp="1"/>
          </p:cNvSpPr>
          <p:nvPr>
            <p:ph type="title"/>
          </p:nvPr>
        </p:nvSpPr>
        <p:spPr/>
        <p:txBody>
          <a:bodyPr>
            <a:normAutofit fontScale="90000"/>
          </a:bodyPr>
          <a:lstStyle/>
          <a:p>
            <a:r>
              <a:rPr lang="en-US" dirty="0"/>
              <a:t>Problem Statement</a:t>
            </a:r>
          </a:p>
        </p:txBody>
      </p:sp>
      <p:sp>
        <p:nvSpPr>
          <p:cNvPr id="3" name="Content Placeholder 2">
            <a:extLst>
              <a:ext uri="{FF2B5EF4-FFF2-40B4-BE49-F238E27FC236}">
                <a16:creationId xmlns:a16="http://schemas.microsoft.com/office/drawing/2014/main" id="{78C0AAA2-9E41-FF49-F8F9-18B65513C135}"/>
              </a:ext>
            </a:extLst>
          </p:cNvPr>
          <p:cNvSpPr>
            <a:spLocks noGrp="1"/>
          </p:cNvSpPr>
          <p:nvPr>
            <p:ph sz="quarter" idx="14"/>
          </p:nvPr>
        </p:nvSpPr>
        <p:spPr/>
        <p:txBody>
          <a:bodyPr>
            <a:normAutofit/>
          </a:bodyPr>
          <a:lstStyle/>
          <a:p>
            <a:pPr marL="0" indent="0">
              <a:buNone/>
            </a:pPr>
            <a:r>
              <a:rPr lang="en-US" dirty="0"/>
              <a:t>The average wait time to see a physician is currently 26 days, and the process of diagnosing skin cancer can cause delays in treatment due to the need for a dermatology appointment, visual inspection, and pathology review. To address this issue, a proposed solution involves using machine learning algorithms to triage patients based on skin lesion images. This approach has the potential to identify cases with a higher certainty of being cancerous, allowing those patients to be prioritized for earlier appointments and reducing wait times while improving patient outcomes.</a:t>
            </a:r>
          </a:p>
        </p:txBody>
      </p:sp>
    </p:spTree>
    <p:extLst>
      <p:ext uri="{BB962C8B-B14F-4D97-AF65-F5344CB8AC3E}">
        <p14:creationId xmlns:p14="http://schemas.microsoft.com/office/powerpoint/2010/main" val="668952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8FA86-4E52-1518-021B-C1D29780402F}"/>
              </a:ext>
            </a:extLst>
          </p:cNvPr>
          <p:cNvSpPr>
            <a:spLocks noGrp="1"/>
          </p:cNvSpPr>
          <p:nvPr>
            <p:ph type="title"/>
          </p:nvPr>
        </p:nvSpPr>
        <p:spPr/>
        <p:txBody>
          <a:bodyPr>
            <a:normAutofit fontScale="90000"/>
          </a:bodyPr>
          <a:lstStyle/>
          <a:p>
            <a:r>
              <a:rPr lang="en-US" dirty="0"/>
              <a:t>Project Description</a:t>
            </a:r>
          </a:p>
        </p:txBody>
      </p:sp>
      <p:sp>
        <p:nvSpPr>
          <p:cNvPr id="3" name="Content Placeholder 2">
            <a:extLst>
              <a:ext uri="{FF2B5EF4-FFF2-40B4-BE49-F238E27FC236}">
                <a16:creationId xmlns:a16="http://schemas.microsoft.com/office/drawing/2014/main" id="{3DB7FF19-1582-F298-979C-2724421CC53D}"/>
              </a:ext>
            </a:extLst>
          </p:cNvPr>
          <p:cNvSpPr>
            <a:spLocks noGrp="1"/>
          </p:cNvSpPr>
          <p:nvPr>
            <p:ph sz="quarter" idx="14"/>
          </p:nvPr>
        </p:nvSpPr>
        <p:spPr/>
        <p:txBody>
          <a:bodyPr>
            <a:normAutofit fontScale="55000" lnSpcReduction="20000"/>
          </a:bodyPr>
          <a:lstStyle/>
          <a:p>
            <a:pPr marL="0" indent="0">
              <a:buNone/>
            </a:pPr>
            <a:r>
              <a:rPr lang="en-US" b="1" dirty="0"/>
              <a:t>For</a:t>
            </a:r>
            <a:r>
              <a:rPr lang="en-US" dirty="0"/>
              <a:t> individuals concerned about the potential malignancy of skin lesions,</a:t>
            </a:r>
          </a:p>
          <a:p>
            <a:pPr marL="0" indent="0">
              <a:buNone/>
            </a:pPr>
            <a:endParaRPr lang="en-US" dirty="0"/>
          </a:p>
          <a:p>
            <a:pPr marL="0" indent="0">
              <a:buNone/>
            </a:pPr>
            <a:r>
              <a:rPr lang="en-US" b="1" dirty="0"/>
              <a:t>who</a:t>
            </a:r>
            <a:r>
              <a:rPr lang="en-US" dirty="0"/>
              <a:t> want a faster and more convenient alternative to traditional diagnostic methods,</a:t>
            </a:r>
          </a:p>
          <a:p>
            <a:pPr marL="0" indent="0">
              <a:buNone/>
            </a:pPr>
            <a:endParaRPr lang="en-US" dirty="0"/>
          </a:p>
          <a:p>
            <a:pPr marL="0" indent="0">
              <a:buNone/>
            </a:pPr>
            <a:r>
              <a:rPr lang="en-US" b="1" dirty="0"/>
              <a:t>the</a:t>
            </a:r>
            <a:r>
              <a:rPr lang="en-US" dirty="0"/>
              <a:t> </a:t>
            </a:r>
            <a:r>
              <a:rPr lang="en-US" dirty="0" err="1"/>
              <a:t>SpotCheckAI</a:t>
            </a:r>
            <a:r>
              <a:rPr lang="en-US" dirty="0"/>
              <a:t> progressive web application (PWA)</a:t>
            </a:r>
          </a:p>
          <a:p>
            <a:pPr marL="0" indent="0">
              <a:buNone/>
            </a:pPr>
            <a:endParaRPr lang="en-US" dirty="0"/>
          </a:p>
          <a:p>
            <a:pPr marL="0" indent="0">
              <a:buNone/>
            </a:pPr>
            <a:r>
              <a:rPr lang="en-US" b="1" dirty="0"/>
              <a:t>is a</a:t>
            </a:r>
            <a:r>
              <a:rPr lang="en-US" dirty="0"/>
              <a:t> solution</a:t>
            </a:r>
          </a:p>
          <a:p>
            <a:pPr marL="0" indent="0">
              <a:buNone/>
            </a:pPr>
            <a:endParaRPr lang="en-US" dirty="0"/>
          </a:p>
          <a:p>
            <a:pPr marL="0" indent="0">
              <a:buNone/>
            </a:pPr>
            <a:r>
              <a:rPr lang="en-US" b="1" dirty="0"/>
              <a:t>that</a:t>
            </a:r>
            <a:r>
              <a:rPr lang="en-US" dirty="0"/>
              <a:t> allows users to upload an image and receive a response that predicts the likelihood of the lesion being cancerous or benign, providing preliminary responses to the end-user and streamlining a physician’s practice</a:t>
            </a:r>
          </a:p>
          <a:p>
            <a:pPr marL="0" indent="0">
              <a:buNone/>
            </a:pPr>
            <a:endParaRPr lang="en-US" dirty="0"/>
          </a:p>
          <a:p>
            <a:pPr marL="0" indent="0">
              <a:buNone/>
            </a:pPr>
            <a:r>
              <a:rPr lang="en-US" b="1" dirty="0"/>
              <a:t>unlike</a:t>
            </a:r>
            <a:r>
              <a:rPr lang="en-US" dirty="0"/>
              <a:t> existing solutions that may have limited accuracy or accessibility,</a:t>
            </a:r>
          </a:p>
          <a:p>
            <a:pPr marL="0" indent="0">
              <a:buNone/>
            </a:pPr>
            <a:endParaRPr lang="en-US" dirty="0"/>
          </a:p>
          <a:p>
            <a:pPr marL="0" indent="0">
              <a:buNone/>
            </a:pPr>
            <a:r>
              <a:rPr lang="en-US" b="1" dirty="0"/>
              <a:t>our application’s </a:t>
            </a:r>
            <a:r>
              <a:rPr lang="en-US" dirty="0"/>
              <a:t>machine learning model provides a highly accurate and user-friendly experience with the added benefit of being open source, allowing for further development and improvement of the machine learning model.</a:t>
            </a:r>
          </a:p>
          <a:p>
            <a:pPr marL="0" indent="0">
              <a:buNone/>
            </a:pPr>
            <a:endParaRPr lang="en-US" dirty="0"/>
          </a:p>
        </p:txBody>
      </p:sp>
    </p:spTree>
    <p:extLst>
      <p:ext uri="{BB962C8B-B14F-4D97-AF65-F5344CB8AC3E}">
        <p14:creationId xmlns:p14="http://schemas.microsoft.com/office/powerpoint/2010/main" val="4523933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83F25-E3E7-88C2-78FC-8843EB4937E1}"/>
              </a:ext>
            </a:extLst>
          </p:cNvPr>
          <p:cNvSpPr>
            <a:spLocks noGrp="1"/>
          </p:cNvSpPr>
          <p:nvPr>
            <p:ph type="title"/>
          </p:nvPr>
        </p:nvSpPr>
        <p:spPr/>
        <p:txBody>
          <a:bodyPr>
            <a:normAutofit fontScale="90000"/>
          </a:bodyPr>
          <a:lstStyle/>
          <a:p>
            <a:r>
              <a:rPr lang="en-US" dirty="0"/>
              <a:t>Team Working Agreement</a:t>
            </a:r>
          </a:p>
        </p:txBody>
      </p:sp>
      <p:sp>
        <p:nvSpPr>
          <p:cNvPr id="3" name="Content Placeholder 2">
            <a:extLst>
              <a:ext uri="{FF2B5EF4-FFF2-40B4-BE49-F238E27FC236}">
                <a16:creationId xmlns:a16="http://schemas.microsoft.com/office/drawing/2014/main" id="{A9158844-563A-946F-B750-3F6728E3315C}"/>
              </a:ext>
            </a:extLst>
          </p:cNvPr>
          <p:cNvSpPr>
            <a:spLocks noGrp="1"/>
          </p:cNvSpPr>
          <p:nvPr>
            <p:ph sz="quarter" idx="14"/>
          </p:nvPr>
        </p:nvSpPr>
        <p:spPr/>
        <p:txBody>
          <a:bodyPr>
            <a:normAutofit lnSpcReduction="10000"/>
          </a:bodyPr>
          <a:lstStyle/>
          <a:p>
            <a:r>
              <a:rPr lang="en-US" dirty="0"/>
              <a:t>Participation</a:t>
            </a:r>
          </a:p>
          <a:p>
            <a:pPr lvl="1"/>
            <a:r>
              <a:rPr lang="en-US" dirty="0"/>
              <a:t>It is expected of all members of the team to arrive promptly for meetings and actively participate during the meeting.</a:t>
            </a:r>
          </a:p>
          <a:p>
            <a:pPr lvl="1"/>
            <a:r>
              <a:rPr lang="en-US" dirty="0"/>
              <a:t>Daily participation in the sprint cycles is required.</a:t>
            </a:r>
          </a:p>
          <a:p>
            <a:r>
              <a:rPr lang="en-US" dirty="0"/>
              <a:t>Communication</a:t>
            </a:r>
          </a:p>
          <a:p>
            <a:pPr lvl="1"/>
            <a:r>
              <a:rPr lang="en-US" dirty="0"/>
              <a:t>The team will utilize Slack, LinkedIn Messaging, or Email for communication, ensure codebase maintenance, and uphold transparency by openly addressing any obstacles or concerns they encounter.</a:t>
            </a:r>
          </a:p>
          <a:p>
            <a:r>
              <a:rPr lang="en-US" dirty="0"/>
              <a:t>Work Division</a:t>
            </a:r>
          </a:p>
          <a:p>
            <a:pPr lvl="1"/>
            <a:r>
              <a:rPr lang="en-US" dirty="0"/>
              <a:t>The distribution of work and project responsibilities will be fair and equal, and each sprint will reflect this approach.</a:t>
            </a:r>
          </a:p>
        </p:txBody>
      </p:sp>
    </p:spTree>
    <p:extLst>
      <p:ext uri="{BB962C8B-B14F-4D97-AF65-F5344CB8AC3E}">
        <p14:creationId xmlns:p14="http://schemas.microsoft.com/office/powerpoint/2010/main" val="227514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94BED-13CB-9378-E6D9-6A7EADDCF9DD}"/>
              </a:ext>
            </a:extLst>
          </p:cNvPr>
          <p:cNvSpPr>
            <a:spLocks noGrp="1"/>
          </p:cNvSpPr>
          <p:nvPr>
            <p:ph type="title"/>
          </p:nvPr>
        </p:nvSpPr>
        <p:spPr/>
        <p:txBody>
          <a:bodyPr>
            <a:normAutofit fontScale="90000"/>
          </a:bodyPr>
          <a:lstStyle/>
          <a:p>
            <a:r>
              <a:rPr lang="en-US" dirty="0"/>
              <a:t>Persona 1</a:t>
            </a:r>
          </a:p>
        </p:txBody>
      </p:sp>
      <p:sp>
        <p:nvSpPr>
          <p:cNvPr id="3" name="Content Placeholder 2">
            <a:extLst>
              <a:ext uri="{FF2B5EF4-FFF2-40B4-BE49-F238E27FC236}">
                <a16:creationId xmlns:a16="http://schemas.microsoft.com/office/drawing/2014/main" id="{ED4CDCB9-F411-4261-A73F-40D961E81238}"/>
              </a:ext>
            </a:extLst>
          </p:cNvPr>
          <p:cNvSpPr>
            <a:spLocks noGrp="1"/>
          </p:cNvSpPr>
          <p:nvPr>
            <p:ph sz="quarter" idx="14"/>
          </p:nvPr>
        </p:nvSpPr>
        <p:spPr/>
        <p:txBody>
          <a:bodyPr>
            <a:normAutofit fontScale="47500" lnSpcReduction="20000"/>
          </a:bodyPr>
          <a:lstStyle/>
          <a:p>
            <a:pPr marL="0" indent="0">
              <a:buNone/>
            </a:pPr>
            <a:r>
              <a:rPr lang="en-US" dirty="0"/>
              <a:t>Name: David Kim</a:t>
            </a:r>
          </a:p>
          <a:p>
            <a:pPr marL="0" indent="0">
              <a:buNone/>
            </a:pPr>
            <a:r>
              <a:rPr lang="en-US" dirty="0"/>
              <a:t>Age: 42</a:t>
            </a:r>
          </a:p>
          <a:p>
            <a:pPr marL="0" indent="0">
              <a:buNone/>
            </a:pPr>
            <a:r>
              <a:rPr lang="en-US" dirty="0"/>
              <a:t>Occupation: Construction Project Manager</a:t>
            </a:r>
          </a:p>
          <a:p>
            <a:pPr marL="0" indent="0">
              <a:buNone/>
            </a:pPr>
            <a:r>
              <a:rPr lang="en-US" dirty="0"/>
              <a:t>Education: Bachelor's degree in Civil Engineering</a:t>
            </a:r>
          </a:p>
          <a:p>
            <a:pPr marL="0" indent="0">
              <a:buNone/>
            </a:pPr>
            <a:r>
              <a:rPr lang="en-US" dirty="0"/>
              <a:t>Personality: David is a hard-working and responsible individual who takes pride in his work. He is a detail-oriented person who pays close attention to his surroundings and is always looking for ways to improve processes. He is also health-conscious and enjoys staying active by jogging and playing basketball with his friends.</a:t>
            </a:r>
          </a:p>
          <a:p>
            <a:pPr marL="0" indent="0">
              <a:buNone/>
            </a:pPr>
            <a:endParaRPr lang="en-US" dirty="0"/>
          </a:p>
          <a:p>
            <a:pPr marL="0" indent="0">
              <a:buNone/>
            </a:pPr>
            <a:r>
              <a:rPr lang="en-US" dirty="0"/>
              <a:t>Interests: David is interested in technology and enjoys exploring new apps and software. He is also an advocate for sun safety and spends a lot of time outdoors due to his job, which has increased his risk of skin cancer. He enjoys learning about new ways to protect his skin and stay healthy.</a:t>
            </a:r>
          </a:p>
          <a:p>
            <a:pPr marL="0" indent="0">
              <a:buNone/>
            </a:pPr>
            <a:endParaRPr lang="en-US" dirty="0"/>
          </a:p>
          <a:p>
            <a:pPr marL="0" indent="0">
              <a:buNone/>
            </a:pPr>
            <a:r>
              <a:rPr lang="en-US" dirty="0"/>
              <a:t>Goals: David's main goal is to excel in his career and take on larger construction projects. He also wants to continue leading an active and healthy lifestyle, which includes monitoring his skin for signs of skin cancer. He hopes to use technology to help him achieve his health goals and stay informed about the latest developments in sun protection.</a:t>
            </a:r>
          </a:p>
          <a:p>
            <a:pPr marL="0" indent="0">
              <a:buNone/>
            </a:pPr>
            <a:endParaRPr lang="en-US" dirty="0"/>
          </a:p>
          <a:p>
            <a:pPr marL="0" indent="0">
              <a:buNone/>
            </a:pPr>
            <a:r>
              <a:rPr lang="en-US" dirty="0"/>
              <a:t>Challenges: David faces challenges in balancing his demanding job with his personal life. He also struggles with keeping track of his skin health, as it can be difficult to remember to check his skin for changes regularly. He hopes to use a skin cancer detection app to help him monitor his skin and catch any potential issues early on. However, he is also concerned about the accuracy of such apps and wants to ensure that he is using a reliable and trustworthy tool.</a:t>
            </a:r>
          </a:p>
        </p:txBody>
      </p:sp>
      <p:pic>
        <p:nvPicPr>
          <p:cNvPr id="1026" name="Picture 2" descr="Portrait Young Confident Smart Asian Businessman Look At Camera And Smile  Stock Photo - Download Image Now - iStock">
            <a:extLst>
              <a:ext uri="{FF2B5EF4-FFF2-40B4-BE49-F238E27FC236}">
                <a16:creationId xmlns:a16="http://schemas.microsoft.com/office/drawing/2014/main" id="{8CE32754-5409-BF3E-851D-06B9F67C5F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21995" y="1283795"/>
            <a:ext cx="2138142" cy="14254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865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94BED-13CB-9378-E6D9-6A7EADDCF9DD}"/>
              </a:ext>
            </a:extLst>
          </p:cNvPr>
          <p:cNvSpPr>
            <a:spLocks noGrp="1"/>
          </p:cNvSpPr>
          <p:nvPr>
            <p:ph type="title"/>
          </p:nvPr>
        </p:nvSpPr>
        <p:spPr/>
        <p:txBody>
          <a:bodyPr>
            <a:normAutofit fontScale="90000"/>
          </a:bodyPr>
          <a:lstStyle/>
          <a:p>
            <a:r>
              <a:rPr lang="en-US" dirty="0"/>
              <a:t>Persona 2</a:t>
            </a:r>
          </a:p>
        </p:txBody>
      </p:sp>
      <p:sp>
        <p:nvSpPr>
          <p:cNvPr id="3" name="Content Placeholder 2">
            <a:extLst>
              <a:ext uri="{FF2B5EF4-FFF2-40B4-BE49-F238E27FC236}">
                <a16:creationId xmlns:a16="http://schemas.microsoft.com/office/drawing/2014/main" id="{ED4CDCB9-F411-4261-A73F-40D961E81238}"/>
              </a:ext>
            </a:extLst>
          </p:cNvPr>
          <p:cNvSpPr>
            <a:spLocks noGrp="1"/>
          </p:cNvSpPr>
          <p:nvPr>
            <p:ph sz="quarter" idx="14"/>
          </p:nvPr>
        </p:nvSpPr>
        <p:spPr/>
        <p:txBody>
          <a:bodyPr>
            <a:normAutofit fontScale="92500"/>
          </a:bodyPr>
          <a:lstStyle/>
          <a:p>
            <a:pPr marL="0" indent="0">
              <a:buNone/>
            </a:pPr>
            <a:r>
              <a:rPr lang="en-US" sz="1200" dirty="0"/>
              <a:t>Name: Emily Rodriguez</a:t>
            </a:r>
          </a:p>
          <a:p>
            <a:pPr marL="0" indent="0">
              <a:buNone/>
            </a:pPr>
            <a:r>
              <a:rPr lang="en-US" sz="1200" dirty="0"/>
              <a:t>Age: 29</a:t>
            </a:r>
          </a:p>
          <a:p>
            <a:pPr marL="0" indent="0">
              <a:buNone/>
            </a:pPr>
            <a:r>
              <a:rPr lang="en-US" sz="1200" dirty="0"/>
              <a:t>Occupation: Outdoor Recreation Guide</a:t>
            </a:r>
          </a:p>
          <a:p>
            <a:pPr marL="0" indent="0">
              <a:buNone/>
            </a:pPr>
            <a:r>
              <a:rPr lang="en-US" sz="1200" dirty="0"/>
              <a:t>Education: Associate's degree in Outdoor Recreation</a:t>
            </a:r>
          </a:p>
          <a:p>
            <a:pPr marL="0" indent="0">
              <a:buNone/>
            </a:pPr>
            <a:r>
              <a:rPr lang="en-US" sz="1200" dirty="0"/>
              <a:t>Personality: Emily is a nature enthusiast who is passionate about sharing her love of the outdoors with others. She is outgoing and adventurous, and enjoys exploring new trails and camping sites. She is also conscientious and takes her responsibility for the safety of her clients seriously.</a:t>
            </a:r>
          </a:p>
          <a:p>
            <a:pPr marL="0" indent="0">
              <a:buNone/>
            </a:pPr>
            <a:endParaRPr lang="en-US" sz="1200" dirty="0"/>
          </a:p>
          <a:p>
            <a:pPr marL="0" indent="0">
              <a:buNone/>
            </a:pPr>
            <a:r>
              <a:rPr lang="en-US" sz="1200" dirty="0"/>
              <a:t>Interests: Emily enjoys hiking, backpacking, and rock climbing in her free time. She is also interested in technology and is always looking for ways to use it to enhance her clients' experiences. She is particularly interested in skin cancer prevention and is looking for ways to incorporate sun safety into her job.</a:t>
            </a:r>
          </a:p>
          <a:p>
            <a:pPr marL="0" indent="0">
              <a:buNone/>
            </a:pPr>
            <a:endParaRPr lang="en-US" sz="1200" dirty="0"/>
          </a:p>
          <a:p>
            <a:pPr marL="0" indent="0">
              <a:buNone/>
            </a:pPr>
            <a:r>
              <a:rPr lang="en-US" sz="1200" dirty="0"/>
              <a:t>Goals: Emily's main goal is to help her clients have a safe and enjoyable experience in the great outdoors. She also hopes to use technology to help her monitor her own skin health and catch any potential issues early on. Additionally, she wants to continue exploring new outdoor adventures and sharing them with others.</a:t>
            </a:r>
          </a:p>
          <a:p>
            <a:pPr marL="0" indent="0">
              <a:buNone/>
            </a:pPr>
            <a:endParaRPr lang="en-US" sz="1200" dirty="0"/>
          </a:p>
          <a:p>
            <a:pPr marL="0" indent="0">
              <a:buNone/>
            </a:pPr>
            <a:r>
              <a:rPr lang="en-US" sz="1200" dirty="0"/>
              <a:t>Challenges: Emily faces challenges in keeping track of her skin health while spending long hours outdoors. She hopes to use a skin cancer detection app to help her monitor any changes in her skin but is concerned about the reliability of such tools. She also struggles with work-life balance at times, as her job requires her to spend long hours in the outdoors.</a:t>
            </a:r>
          </a:p>
        </p:txBody>
      </p:sp>
      <p:pic>
        <p:nvPicPr>
          <p:cNvPr id="4" name="Picture 3" descr="Free Woman Wearing Black Eyeglasses Stock Photo">
            <a:extLst>
              <a:ext uri="{FF2B5EF4-FFF2-40B4-BE49-F238E27FC236}">
                <a16:creationId xmlns:a16="http://schemas.microsoft.com/office/drawing/2014/main" id="{2971350A-D635-D40D-AC97-F9C3B61A77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21996" y="1308017"/>
            <a:ext cx="2138141" cy="14254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7994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94BED-13CB-9378-E6D9-6A7EADDCF9DD}"/>
              </a:ext>
            </a:extLst>
          </p:cNvPr>
          <p:cNvSpPr>
            <a:spLocks noGrp="1"/>
          </p:cNvSpPr>
          <p:nvPr>
            <p:ph type="title"/>
          </p:nvPr>
        </p:nvSpPr>
        <p:spPr/>
        <p:txBody>
          <a:bodyPr>
            <a:normAutofit fontScale="90000"/>
          </a:bodyPr>
          <a:lstStyle/>
          <a:p>
            <a:r>
              <a:rPr lang="en-US" dirty="0"/>
              <a:t>Persona 3</a:t>
            </a:r>
          </a:p>
        </p:txBody>
      </p:sp>
      <p:sp>
        <p:nvSpPr>
          <p:cNvPr id="3" name="Content Placeholder 2">
            <a:extLst>
              <a:ext uri="{FF2B5EF4-FFF2-40B4-BE49-F238E27FC236}">
                <a16:creationId xmlns:a16="http://schemas.microsoft.com/office/drawing/2014/main" id="{ED4CDCB9-F411-4261-A73F-40D961E81238}"/>
              </a:ext>
            </a:extLst>
          </p:cNvPr>
          <p:cNvSpPr>
            <a:spLocks noGrp="1"/>
          </p:cNvSpPr>
          <p:nvPr>
            <p:ph sz="quarter" idx="14"/>
          </p:nvPr>
        </p:nvSpPr>
        <p:spPr/>
        <p:txBody>
          <a:bodyPr>
            <a:normAutofit lnSpcReduction="10000"/>
          </a:bodyPr>
          <a:lstStyle/>
          <a:p>
            <a:pPr marL="0" indent="0">
              <a:buNone/>
            </a:pPr>
            <a:r>
              <a:rPr lang="en-US" sz="1200" dirty="0"/>
              <a:t>Name: Thomas Lee</a:t>
            </a:r>
          </a:p>
          <a:p>
            <a:pPr marL="0" indent="0">
              <a:buNone/>
            </a:pPr>
            <a:r>
              <a:rPr lang="en-US" sz="1200" dirty="0"/>
              <a:t>Age: 45</a:t>
            </a:r>
          </a:p>
          <a:p>
            <a:pPr marL="0" indent="0">
              <a:buNone/>
            </a:pPr>
            <a:r>
              <a:rPr lang="en-US" sz="1200" dirty="0"/>
              <a:t>Occupation: Sales Manager</a:t>
            </a:r>
          </a:p>
          <a:p>
            <a:pPr marL="0" indent="0">
              <a:buNone/>
            </a:pPr>
            <a:r>
              <a:rPr lang="en-US" sz="1200" dirty="0"/>
              <a:t>Education: Bachelor's degree in Marketing</a:t>
            </a:r>
          </a:p>
          <a:p>
            <a:pPr marL="0" indent="0">
              <a:buNone/>
            </a:pPr>
            <a:r>
              <a:rPr lang="en-US" sz="1200" dirty="0"/>
              <a:t>Personality: Thomas is a confident and charismatic person who enjoys interacting with people. He is skilled at building relationships and is always looking for ways to improve his sales numbers. He is also health-conscious and takes his sun safety seriously.</a:t>
            </a:r>
          </a:p>
          <a:p>
            <a:pPr marL="0" indent="0">
              <a:buNone/>
            </a:pPr>
            <a:endParaRPr lang="en-US" sz="1200" dirty="0"/>
          </a:p>
          <a:p>
            <a:pPr marL="0" indent="0">
              <a:buNone/>
            </a:pPr>
            <a:r>
              <a:rPr lang="en-US" sz="1200" dirty="0"/>
              <a:t>Interests: Thomas enjoys playing golf and is a member of a local golf club. He also enjoys traveling with his family and experiencing new cultures. He is interested in technology and is always looking for ways to use it to improve his work and personal life.</a:t>
            </a:r>
          </a:p>
          <a:p>
            <a:pPr marL="0" indent="0">
              <a:buNone/>
            </a:pPr>
            <a:endParaRPr lang="en-US" sz="1200" dirty="0"/>
          </a:p>
          <a:p>
            <a:pPr marL="0" indent="0">
              <a:buNone/>
            </a:pPr>
            <a:r>
              <a:rPr lang="en-US" sz="1200" dirty="0"/>
              <a:t>Goals: Thomas's main goal is to increase his sales and advance in his career. He also hopes to use technology to help him monitor his skin health and catch any potential issues early on. Additionally, he wants to continue playing golf and spending time with his family.</a:t>
            </a:r>
          </a:p>
          <a:p>
            <a:pPr marL="0" indent="0">
              <a:buNone/>
            </a:pPr>
            <a:endParaRPr lang="en-US" sz="1200" dirty="0"/>
          </a:p>
          <a:p>
            <a:pPr marL="0" indent="0">
              <a:buNone/>
            </a:pPr>
            <a:r>
              <a:rPr lang="en-US" sz="1200" dirty="0"/>
              <a:t>Challenges: Thomas faces challenges in keeping track of his skin health while spending long hours outdoors meeting with clients. He hopes to use a skin cancer detection app to help him monitor any changes in his skin but is concerned about the accuracy of such tools. He also struggles with work-life balance at times, as his job requires him to travel frequently and spend long hours working.</a:t>
            </a:r>
          </a:p>
        </p:txBody>
      </p:sp>
      <p:pic>
        <p:nvPicPr>
          <p:cNvPr id="4" name="Picture 4" descr="350+ Men Pictures | Download Free Images &amp; Stock Photos on Unsplash">
            <a:extLst>
              <a:ext uri="{FF2B5EF4-FFF2-40B4-BE49-F238E27FC236}">
                <a16:creationId xmlns:a16="http://schemas.microsoft.com/office/drawing/2014/main" id="{5E3AA2AD-F30A-99FB-98E6-DB161E25AB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21995" y="1326185"/>
            <a:ext cx="2138142" cy="14240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1911325"/>
      </p:ext>
    </p:extLst>
  </p:cSld>
  <p:clrMapOvr>
    <a:masterClrMapping/>
  </p:clrMapOvr>
</p:sld>
</file>

<file path=ppt/theme/theme1.xml><?xml version="1.0" encoding="utf-8"?>
<a:theme xmlns:a="http://schemas.openxmlformats.org/drawingml/2006/main" name="ColorBlockVTI">
  <a:themeElements>
    <a:clrScheme name="ColorBlock Color Scheme">
      <a:dk1>
        <a:sysClr val="windowText" lastClr="000000"/>
      </a:dk1>
      <a:lt1>
        <a:sysClr val="window" lastClr="FFFFFF"/>
      </a:lt1>
      <a:dk2>
        <a:srgbClr val="002044"/>
      </a:dk2>
      <a:lt2>
        <a:srgbClr val="F5F0F3"/>
      </a:lt2>
      <a:accent1>
        <a:srgbClr val="4A41C5"/>
      </a:accent1>
      <a:accent2>
        <a:srgbClr val="37997B"/>
      </a:accent2>
      <a:accent3>
        <a:srgbClr val="17B4DF"/>
      </a:accent3>
      <a:accent4>
        <a:srgbClr val="E69500"/>
      </a:accent4>
      <a:accent5>
        <a:srgbClr val="276D77"/>
      </a:accent5>
      <a:accent6>
        <a:srgbClr val="386ECE"/>
      </a:accent6>
      <a:hlink>
        <a:srgbClr val="AF1DAF"/>
      </a:hlink>
      <a:folHlink>
        <a:srgbClr val="FE5C68"/>
      </a:folHlink>
    </a:clrScheme>
    <a:fontScheme name="Custom 1">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lorBlockVTI" id="{733CB85B-8F47-42FB-9326-9FF507018D27}" vid="{069BD9C2-DF61-4F2B-A577-A59C7FC2FF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9152A6-D9F2-46C7-B217-D613495E7AFF}">
  <ds:schemaRefs>
    <ds:schemaRef ds:uri="http://schemas.microsoft.com/sharepoint/v3/contenttype/forms"/>
  </ds:schemaRefs>
</ds:datastoreItem>
</file>

<file path=customXml/itemProps2.xml><?xml version="1.0" encoding="utf-8"?>
<ds:datastoreItem xmlns:ds="http://schemas.openxmlformats.org/officeDocument/2006/customXml" ds:itemID="{42A742F3-D2BE-4CC5-9066-2DB838FE2FF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AD1F2201-AEB8-4954-A8CB-3AC4242CC7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
  <TotalTime>0</TotalTime>
  <Words>3051</Words>
  <Application>Microsoft Macintosh PowerPoint</Application>
  <PresentationFormat>Widescreen</PresentationFormat>
  <Paragraphs>512</Paragraphs>
  <Slides>34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Avenir Next LT Pro</vt:lpstr>
      <vt:lpstr>Calibri</vt:lpstr>
      <vt:lpstr>Cambria Math</vt:lpstr>
      <vt:lpstr>ColorBlockVTI</vt:lpstr>
      <vt:lpstr>SpotCheckAI:  Sprint 1 Presentation</vt:lpstr>
      <vt:lpstr>Agenda</vt:lpstr>
      <vt:lpstr>Team Roles and Responsibilities</vt:lpstr>
      <vt:lpstr>Problem Statement</vt:lpstr>
      <vt:lpstr>Project Description</vt:lpstr>
      <vt:lpstr>Team Working Agreement</vt:lpstr>
      <vt:lpstr>Persona 1</vt:lpstr>
      <vt:lpstr>Persona 2</vt:lpstr>
      <vt:lpstr>Persona 3</vt:lpstr>
      <vt:lpstr>Minimum Viable Product</vt:lpstr>
      <vt:lpstr>MVP: Home Page</vt:lpstr>
      <vt:lpstr>MVP: Prediction Form</vt:lpstr>
      <vt:lpstr>Current Technologies Utilized</vt:lpstr>
      <vt:lpstr>Algorithm: CNN</vt:lpstr>
      <vt:lpstr>Diagrams: Architecture</vt:lpstr>
      <vt:lpstr>Diagrams: User Sequence</vt:lpstr>
      <vt:lpstr>Diagrams: Use Case Diagram</vt:lpstr>
      <vt:lpstr>Diagrams: Class Diagram</vt:lpstr>
      <vt:lpstr>Product Backlog</vt:lpstr>
      <vt:lpstr>Catalyst 1 Backlog</vt:lpstr>
      <vt:lpstr>User Stories and Acceptance Criteria</vt:lpstr>
      <vt:lpstr>Test Cases</vt:lpstr>
      <vt:lpstr>Stories Completed</vt:lpstr>
      <vt:lpstr>Team Velocity</vt:lpstr>
      <vt:lpstr>Completed/Committed Ratio</vt:lpstr>
      <vt:lpstr>Burndown Charts</vt:lpstr>
      <vt:lpstr>Retrospective</vt:lpstr>
      <vt:lpstr>What Went Well</vt:lpstr>
      <vt:lpstr>What Needs Improvement</vt:lpstr>
      <vt:lpstr>Next Steps</vt:lpstr>
      <vt:lpstr>Catalyst 2 Backlog</vt:lpstr>
      <vt:lpstr>MVP Application Screenshots</vt:lpstr>
      <vt:lpstr>MVP API Screenshots</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2021-05-05T19:03:05Z</dcterms:created>
  <dcterms:modified xsi:type="dcterms:W3CDTF">2023-04-29T00:45:59Z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